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62" r:id="rId3"/>
  </p:sldMasterIdLst>
  <p:notesMasterIdLst>
    <p:notesMasterId r:id="rId14"/>
  </p:notesMasterIdLst>
  <p:sldIdLst>
    <p:sldId id="256" r:id="rId4"/>
    <p:sldId id="257" r:id="rId5"/>
    <p:sldId id="258" r:id="rId6"/>
    <p:sldId id="259" r:id="rId7"/>
    <p:sldId id="260" r:id="rId8"/>
    <p:sldId id="261" r:id="rId9"/>
    <p:sldId id="262" r:id="rId10"/>
    <p:sldId id="263" r:id="rId11"/>
    <p:sldId id="266" r:id="rId12"/>
    <p:sldId id="265" r:id="rId13"/>
  </p:sldIdLst>
  <p:sldSz cx="9144000" cy="5143500" type="screen16x9"/>
  <p:notesSz cx="6858000" cy="9144000"/>
  <p:embeddedFontLst>
    <p:embeddedFont>
      <p:font typeface="Encode Sans Black" panose="020B0604020202020204" charset="0"/>
      <p:bold r:id="rId15"/>
    </p:embeddedFont>
    <p:embeddedFont>
      <p:font typeface="Merriweather Sans" pitchFamily="2"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617" autoAdjust="0"/>
  </p:normalViewPr>
  <p:slideViewPr>
    <p:cSldViewPr snapToGrid="0">
      <p:cViewPr varScale="1">
        <p:scale>
          <a:sx n="96" d="100"/>
          <a:sy n="96" d="100"/>
        </p:scale>
        <p:origin x="2034" y="72"/>
      </p:cViewPr>
      <p:guideLst>
        <p:guide orient="horz" pos="1620"/>
        <p:guide pos="286"/>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buFont typeface="Arial" panose="020B0604020202020204" pitchFamily="34" charset="0"/>
              <a:buNone/>
            </a:pPr>
            <a:r>
              <a:rPr lang="en-US" i="1" dirty="0"/>
              <a:t>Today, I'd like to discuss a pressing issue affecting Glendale—the impact of wildfires on our air quality and health. As wildfires become more frequent and severe, understanding how they influence our air and respiratory health is crucial. My research focuses on analyzing wildfire proximity, air quality indices, and health outcomes to provide insights that can help us better understand the problem."</a:t>
            </a:r>
            <a:endParaRPr lang="en-US" dirty="0"/>
          </a:p>
          <a:p>
            <a:pPr marL="0" lvl="0" indent="0" algn="l" rtl="0">
              <a:spcBef>
                <a:spcPts val="0"/>
              </a:spcBef>
              <a:spcAft>
                <a:spcPts val="0"/>
              </a:spcAft>
              <a:buNone/>
            </a:pPr>
            <a:endParaRPr lang="en-IN" dirty="0"/>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Over the past several decades, we've seen a significant increase in wildfire activity across the United States. This graph illustrates the total acres burned by wildfires from around 1960 to 2020. </a:t>
            </a:r>
            <a:br>
              <a:rPr lang="en-US" dirty="0"/>
            </a:br>
            <a:r>
              <a:rPr lang="en-US" dirty="0"/>
              <a:t>- Notice how the numbers remained relatively low and stable until the 1990s. </a:t>
            </a:r>
            <a:br>
              <a:rPr lang="en-US" dirty="0"/>
            </a:br>
            <a:r>
              <a:rPr lang="en-US" dirty="0"/>
              <a:t>- Since then, there's been a sharp upward trend, with peaks surpassing 4 million acres burned in recent years. </a:t>
            </a:r>
            <a:br>
              <a:rPr lang="en-US" dirty="0"/>
            </a:br>
            <a:r>
              <a:rPr lang="en-US" dirty="0"/>
              <a:t>- Factors like climate change, land management practices, and higher temperatures contribute to this alarming rise, posing greater risks to communities like ours.</a:t>
            </a:r>
            <a:endParaRPr dirty="0"/>
          </a:p>
        </p:txBody>
      </p:sp>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80c7d513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80c7d51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histogram shows the number of wildfires at various distances from the city. </a:t>
            </a:r>
          </a:p>
          <a:p>
            <a:pPr marL="171450" lvl="0" indent="-171450" algn="l" rtl="0">
              <a:spcBef>
                <a:spcPts val="0"/>
              </a:spcBef>
              <a:spcAft>
                <a:spcPts val="0"/>
              </a:spcAft>
              <a:buFontTx/>
              <a:buChar char="-"/>
            </a:pPr>
            <a:r>
              <a:rPr lang="en-US" dirty="0"/>
              <a:t>You'll notice a significant concentration of fires between 250 and 1,000 miles, with a peak around 900 miles. </a:t>
            </a:r>
          </a:p>
          <a:p>
            <a:pPr marL="171450" lvl="0" indent="-171450" algn="l" rtl="0">
              <a:spcBef>
                <a:spcPts val="0"/>
              </a:spcBef>
              <a:spcAft>
                <a:spcPts val="0"/>
              </a:spcAft>
              <a:buFontTx/>
              <a:buChar char="-"/>
            </a:pPr>
            <a:r>
              <a:rPr lang="en-US" dirty="0"/>
              <a:t>The red dashed line at 650 miles marks our analysis cutoff, emphasizing fires that are closer and potentially more impactful to us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180c7d513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180c7d51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better assess the potential impact of wildfires on our air quality, I developed a Smoke Impact Score.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This score considers both the size of the fire and its distance from Glendale. </a:t>
            </a:r>
          </a:p>
          <a:p>
            <a:pPr marL="171450" lvl="0" indent="-171450" algn="l" rtl="0">
              <a:spcBef>
                <a:spcPts val="0"/>
              </a:spcBef>
              <a:spcAft>
                <a:spcPts val="0"/>
              </a:spcAft>
              <a:buFontTx/>
              <a:buChar char="-"/>
            </a:pPr>
            <a:r>
              <a:rPr lang="en-US" dirty="0"/>
              <a:t>We use an inverse-linear relationship for distance—fires within 250 miles have the maximum impact score, while those up to 650 miles gradually decrease to zero. </a:t>
            </a:r>
          </a:p>
          <a:p>
            <a:pPr marL="171450" lvl="0" indent="-171450" algn="l" rtl="0">
              <a:spcBef>
                <a:spcPts val="0"/>
              </a:spcBef>
              <a:spcAft>
                <a:spcPts val="0"/>
              </a:spcAft>
              <a:buFontTx/>
              <a:buChar char="-"/>
            </a:pPr>
            <a:r>
              <a:rPr lang="en-US" dirty="0"/>
              <a:t>Fire size is scaled using a cube root to moderate extreme values, ensuring that exceptionally large fires still contribute meaningfully to the score. </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This method provides a more nuanced estimation of how wildfires might affect our air quality.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180c7d513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180c7d513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compare the Smoke Impact Score with the actual AQI values for PM 2.5. </a:t>
            </a:r>
          </a:p>
          <a:p>
            <a:pPr marL="171450" lvl="0" indent="-171450" algn="l" rtl="0">
              <a:spcBef>
                <a:spcPts val="0"/>
              </a:spcBef>
              <a:spcAft>
                <a:spcPts val="0"/>
              </a:spcAft>
              <a:buFontTx/>
              <a:buChar char="-"/>
            </a:pPr>
            <a:r>
              <a:rPr lang="en-US" dirty="0"/>
              <a:t>As you can see, the data is quite scattered, indicating no strong linear relationship between the two. </a:t>
            </a:r>
          </a:p>
          <a:p>
            <a:pPr marL="171450" lvl="0" indent="-171450" algn="l" rtl="0">
              <a:spcBef>
                <a:spcPts val="0"/>
              </a:spcBef>
              <a:spcAft>
                <a:spcPts val="0"/>
              </a:spcAft>
              <a:buFontTx/>
              <a:buChar char="-"/>
            </a:pPr>
            <a:r>
              <a:rPr lang="en-US" dirty="0"/>
              <a:t>This suggests that factors other than just fire size and distance—like wind patterns, topography, and local emissions—play significant roles in determining air quality.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While higher Smoke Impact Scores may generally align with higher AQI values, the relationship isn't direct or proportional in all cases.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180c7d513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180c7d513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180c7d513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180c7d513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180c7d513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80c7d513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F2BD5F12-05EC-5615-A3AF-8F43229ED1A9}"/>
            </a:ext>
          </a:extLst>
        </p:cNvPr>
        <p:cNvGrpSpPr/>
        <p:nvPr/>
      </p:nvGrpSpPr>
      <p:grpSpPr>
        <a:xfrm>
          <a:off x="0" y="0"/>
          <a:ext cx="0" cy="0"/>
          <a:chOff x="0" y="0"/>
          <a:chExt cx="0" cy="0"/>
        </a:xfrm>
      </p:grpSpPr>
      <p:sp>
        <p:nvSpPr>
          <p:cNvPr id="127" name="Google Shape;127;g3180c7d5132_0_21:notes">
            <a:extLst>
              <a:ext uri="{FF2B5EF4-FFF2-40B4-BE49-F238E27FC236}">
                <a16:creationId xmlns:a16="http://schemas.microsoft.com/office/drawing/2014/main" id="{605DB442-81C0-C54E-A637-C8645DB550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80c7d5132_0_21:notes">
            <a:extLst>
              <a:ext uri="{FF2B5EF4-FFF2-40B4-BE49-F238E27FC236}">
                <a16:creationId xmlns:a16="http://schemas.microsoft.com/office/drawing/2014/main" id="{E5184527-FDD8-F8C9-AF56-3E08E279BB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961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oundless">
  <p:cSld name="2_Title Slide">
    <p:bg>
      <p:bgPr>
        <a:solidFill>
          <a:schemeClr val="dk1"/>
        </a:solidFill>
        <a:effectLst/>
      </p:bgPr>
    </p:bg>
    <p:spTree>
      <p:nvGrpSpPr>
        <p:cNvPr id="1" name="Shape 6"/>
        <p:cNvGrpSpPr/>
        <p:nvPr/>
      </p:nvGrpSpPr>
      <p:grpSpPr>
        <a:xfrm>
          <a:off x="0" y="0"/>
          <a:ext cx="0" cy="0"/>
          <a:chOff x="0" y="0"/>
          <a:chExt cx="0" cy="0"/>
        </a:xfrm>
      </p:grpSpPr>
      <p:pic>
        <p:nvPicPr>
          <p:cNvPr id="7" name="Google Shape;7;p2" descr="UW_W Logo_White.png"/>
          <p:cNvPicPr preferRelativeResize="0"/>
          <p:nvPr/>
        </p:nvPicPr>
        <p:blipFill rotWithShape="1">
          <a:blip r:embed="rId2">
            <a:alphaModFix/>
          </a:blip>
          <a:srcRect/>
          <a:stretch/>
        </p:blipFill>
        <p:spPr>
          <a:xfrm>
            <a:off x="7483915" y="4219956"/>
            <a:ext cx="1371600" cy="923544"/>
          </a:xfrm>
          <a:prstGeom prst="rect">
            <a:avLst/>
          </a:prstGeom>
          <a:noFill/>
          <a:ln>
            <a:noFill/>
          </a:ln>
        </p:spPr>
      </p:pic>
      <p:pic>
        <p:nvPicPr>
          <p:cNvPr id="8" name="Google Shape;8;p2"/>
          <p:cNvPicPr preferRelativeResize="0"/>
          <p:nvPr/>
        </p:nvPicPr>
        <p:blipFill rotWithShape="1">
          <a:blip r:embed="rId3">
            <a:alphaModFix/>
          </a:blip>
          <a:srcRect/>
          <a:stretch/>
        </p:blipFill>
        <p:spPr>
          <a:xfrm>
            <a:off x="568081" y="4598607"/>
            <a:ext cx="2416273" cy="213486"/>
          </a:xfrm>
          <a:prstGeom prst="rect">
            <a:avLst/>
          </a:prstGeom>
          <a:noFill/>
          <a:ln>
            <a:noFill/>
          </a:ln>
        </p:spPr>
      </p:pic>
      <p:pic>
        <p:nvPicPr>
          <p:cNvPr id="9" name="Google Shape;9;p2"/>
          <p:cNvPicPr preferRelativeResize="0"/>
          <p:nvPr/>
        </p:nvPicPr>
        <p:blipFill rotWithShape="1">
          <a:blip r:embed="rId4">
            <a:alphaModFix/>
          </a:blip>
          <a:srcRect/>
          <a:stretch/>
        </p:blipFill>
        <p:spPr>
          <a:xfrm>
            <a:off x="568081" y="3426449"/>
            <a:ext cx="1600200" cy="139700"/>
          </a:xfrm>
          <a:prstGeom prst="rect">
            <a:avLst/>
          </a:prstGeom>
          <a:noFill/>
          <a:ln>
            <a:noFill/>
          </a:ln>
        </p:spPr>
      </p:pic>
      <p:sp>
        <p:nvSpPr>
          <p:cNvPr id="10" name="Google Shape;10;p2"/>
          <p:cNvSpPr txBox="1">
            <a:spLocks noGrp="1"/>
          </p:cNvSpPr>
          <p:nvPr>
            <p:ph type="title"/>
          </p:nvPr>
        </p:nvSpPr>
        <p:spPr>
          <a:xfrm>
            <a:off x="460375" y="644993"/>
            <a:ext cx="697230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lt2"/>
              </a:buClr>
              <a:buSzPts val="5000"/>
              <a:buFont typeface="Encode Sans Black"/>
              <a:buNone/>
              <a:defRPr sz="5000" b="1" i="0" u="none" strike="noStrike" cap="non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undless">
  <p:cSld name="1_Title Only">
    <p:spTree>
      <p:nvGrpSpPr>
        <p:cNvPr id="1" name="Shape 56"/>
        <p:cNvGrpSpPr/>
        <p:nvPr/>
      </p:nvGrpSpPr>
      <p:grpSpPr>
        <a:xfrm>
          <a:off x="0" y="0"/>
          <a:ext cx="0" cy="0"/>
          <a:chOff x="0" y="0"/>
          <a:chExt cx="0" cy="0"/>
        </a:xfrm>
      </p:grpSpPr>
      <p:pic>
        <p:nvPicPr>
          <p:cNvPr id="57" name="Google Shape;57;p13"/>
          <p:cNvPicPr preferRelativeResize="0"/>
          <p:nvPr/>
        </p:nvPicPr>
        <p:blipFill rotWithShape="1">
          <a:blip r:embed="rId2">
            <a:alphaModFix/>
          </a:blip>
          <a:srcRect/>
          <a:stretch/>
        </p:blipFill>
        <p:spPr>
          <a:xfrm>
            <a:off x="569461" y="3426449"/>
            <a:ext cx="1597439" cy="139700"/>
          </a:xfrm>
          <a:prstGeom prst="rect">
            <a:avLst/>
          </a:prstGeom>
          <a:noFill/>
          <a:ln>
            <a:noFill/>
          </a:ln>
        </p:spPr>
      </p:pic>
      <p:pic>
        <p:nvPicPr>
          <p:cNvPr id="58" name="Google Shape;58;p13"/>
          <p:cNvPicPr preferRelativeResize="0"/>
          <p:nvPr/>
        </p:nvPicPr>
        <p:blipFill rotWithShape="1">
          <a:blip r:embed="rId3">
            <a:alphaModFix/>
          </a:blip>
          <a:srcRect/>
          <a:stretch/>
        </p:blipFill>
        <p:spPr>
          <a:xfrm>
            <a:off x="568081" y="4599107"/>
            <a:ext cx="2416273" cy="212486"/>
          </a:xfrm>
          <a:prstGeom prst="rect">
            <a:avLst/>
          </a:prstGeom>
          <a:noFill/>
          <a:ln>
            <a:noFill/>
          </a:ln>
        </p:spPr>
      </p:pic>
      <p:pic>
        <p:nvPicPr>
          <p:cNvPr id="59" name="Google Shape;59;p13" descr="W Logo_Purple_2685_HEX.png"/>
          <p:cNvPicPr preferRelativeResize="0"/>
          <p:nvPr/>
        </p:nvPicPr>
        <p:blipFill rotWithShape="1">
          <a:blip r:embed="rId4">
            <a:alphaModFix/>
          </a:blip>
          <a:srcRect/>
          <a:stretch/>
        </p:blipFill>
        <p:spPr>
          <a:xfrm>
            <a:off x="7483915" y="4219956"/>
            <a:ext cx="1371600" cy="923544"/>
          </a:xfrm>
          <a:prstGeom prst="rect">
            <a:avLst/>
          </a:prstGeom>
          <a:noFill/>
          <a:ln>
            <a:noFill/>
          </a:ln>
        </p:spPr>
      </p:pic>
      <p:sp>
        <p:nvSpPr>
          <p:cNvPr id="60" name="Google Shape;60;p13"/>
          <p:cNvSpPr txBox="1">
            <a:spLocks noGrp="1"/>
          </p:cNvSpPr>
          <p:nvPr>
            <p:ph type="title"/>
          </p:nvPr>
        </p:nvSpPr>
        <p:spPr>
          <a:xfrm>
            <a:off x="460375" y="644993"/>
            <a:ext cx="702354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5000"/>
              <a:buFont typeface="Encode Sans Black"/>
              <a:buNone/>
              <a:defRPr sz="5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UW">
  <p:cSld name="Title Only">
    <p:spTree>
      <p:nvGrpSpPr>
        <p:cNvPr id="1" name="Shape 61"/>
        <p:cNvGrpSpPr/>
        <p:nvPr/>
      </p:nvGrpSpPr>
      <p:grpSpPr>
        <a:xfrm>
          <a:off x="0" y="0"/>
          <a:ext cx="0" cy="0"/>
          <a:chOff x="0" y="0"/>
          <a:chExt cx="0" cy="0"/>
        </a:xfrm>
      </p:grpSpPr>
      <p:pic>
        <p:nvPicPr>
          <p:cNvPr id="62" name="Google Shape;62;p14" descr="W Logo_Purple_2685_HEX.png"/>
          <p:cNvPicPr preferRelativeResize="0"/>
          <p:nvPr/>
        </p:nvPicPr>
        <p:blipFill rotWithShape="1">
          <a:blip r:embed="rId2">
            <a:alphaModFix/>
          </a:blip>
          <a:srcRect/>
          <a:stretch/>
        </p:blipFill>
        <p:spPr>
          <a:xfrm>
            <a:off x="7483915" y="4219956"/>
            <a:ext cx="1371600" cy="923544"/>
          </a:xfrm>
          <a:prstGeom prst="rect">
            <a:avLst/>
          </a:prstGeom>
          <a:noFill/>
          <a:ln>
            <a:noFill/>
          </a:ln>
        </p:spPr>
      </p:pic>
      <p:pic>
        <p:nvPicPr>
          <p:cNvPr id="63" name="Google Shape;63;p14"/>
          <p:cNvPicPr preferRelativeResize="0"/>
          <p:nvPr/>
        </p:nvPicPr>
        <p:blipFill rotWithShape="1">
          <a:blip r:embed="rId3">
            <a:alphaModFix/>
          </a:blip>
          <a:srcRect/>
          <a:stretch/>
        </p:blipFill>
        <p:spPr>
          <a:xfrm>
            <a:off x="569461" y="3426449"/>
            <a:ext cx="1597439" cy="139700"/>
          </a:xfrm>
          <a:prstGeom prst="rect">
            <a:avLst/>
          </a:prstGeom>
          <a:noFill/>
          <a:ln>
            <a:noFill/>
          </a:ln>
        </p:spPr>
      </p:pic>
      <p:pic>
        <p:nvPicPr>
          <p:cNvPr id="64" name="Google Shape;64;p14"/>
          <p:cNvPicPr preferRelativeResize="0"/>
          <p:nvPr/>
        </p:nvPicPr>
        <p:blipFill rotWithShape="1">
          <a:blip r:embed="rId4">
            <a:alphaModFix/>
          </a:blip>
          <a:srcRect/>
          <a:stretch/>
        </p:blipFill>
        <p:spPr>
          <a:xfrm>
            <a:off x="568085" y="4675530"/>
            <a:ext cx="2539991" cy="172311"/>
          </a:xfrm>
          <a:prstGeom prst="rect">
            <a:avLst/>
          </a:prstGeom>
          <a:noFill/>
          <a:ln>
            <a:noFill/>
          </a:ln>
        </p:spPr>
      </p:pic>
      <p:sp>
        <p:nvSpPr>
          <p:cNvPr id="65" name="Google Shape;65;p14"/>
          <p:cNvSpPr txBox="1">
            <a:spLocks noGrp="1"/>
          </p:cNvSpPr>
          <p:nvPr>
            <p:ph type="title"/>
          </p:nvPr>
        </p:nvSpPr>
        <p:spPr>
          <a:xfrm>
            <a:off x="460375" y="644993"/>
            <a:ext cx="697230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5000"/>
              <a:buFont typeface="Encode Sans Black"/>
              <a:buNone/>
              <a:defRPr sz="5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 Subheader + Content">
  <p:cSld name="Custom Layout">
    <p:spTree>
      <p:nvGrpSpPr>
        <p:cNvPr id="1" name="Shape 66"/>
        <p:cNvGrpSpPr/>
        <p:nvPr/>
      </p:nvGrpSpPr>
      <p:grpSpPr>
        <a:xfrm>
          <a:off x="0" y="0"/>
          <a:ext cx="0" cy="0"/>
          <a:chOff x="0" y="0"/>
          <a:chExt cx="0" cy="0"/>
        </a:xfrm>
      </p:grpSpPr>
      <p:sp>
        <p:nvSpPr>
          <p:cNvPr id="67" name="Google Shape;67;p15"/>
          <p:cNvSpPr txBox="1">
            <a:spLocks noGrp="1"/>
          </p:cNvSpPr>
          <p:nvPr>
            <p:ph type="body" idx="1"/>
          </p:nvPr>
        </p:nvSpPr>
        <p:spPr>
          <a:xfrm>
            <a:off x="447923" y="2320239"/>
            <a:ext cx="8197114" cy="225176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5"/>
          <p:cNvSpPr txBox="1">
            <a:spLocks noGrp="1"/>
          </p:cNvSpPr>
          <p:nvPr>
            <p:ph type="body" idx="2"/>
          </p:nvPr>
        </p:nvSpPr>
        <p:spPr>
          <a:xfrm>
            <a:off x="460375" y="1730667"/>
            <a:ext cx="8184662" cy="41117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
              </a:spcBef>
              <a:spcAft>
                <a:spcPts val="0"/>
              </a:spcAft>
              <a:buClr>
                <a:schemeClr val="dk2"/>
              </a:buClr>
              <a:buSzPts val="2400"/>
              <a:buFont typeface="Open Sans"/>
              <a:buNone/>
              <a:defRPr sz="2400" i="0" u="none" strike="noStrike" cap="none">
                <a:solidFill>
                  <a:schemeClr val="dk2"/>
                </a:solidFill>
                <a:latin typeface="Open Sans"/>
                <a:ea typeface="Open Sans"/>
                <a:cs typeface="Open Sans"/>
                <a:sym typeface="Open Sans"/>
              </a:defRPr>
            </a:lvl1pPr>
            <a:lvl2pPr marL="914400" marR="0" lvl="1" indent="-228600" algn="l" rtl="0">
              <a:spcBef>
                <a:spcPts val="560"/>
              </a:spcBef>
              <a:spcAft>
                <a:spcPts val="0"/>
              </a:spcAft>
              <a:buClr>
                <a:srgbClr val="E8D3A2"/>
              </a:buClr>
              <a:buSzPts val="2800"/>
              <a:buFont typeface="Open Sans"/>
              <a:buNone/>
              <a:defRPr sz="2800" i="0" u="none" strike="noStrike" cap="none">
                <a:solidFill>
                  <a:srgbClr val="E8D3A2"/>
                </a:solidFill>
                <a:latin typeface="Open Sans"/>
                <a:ea typeface="Open Sans"/>
                <a:cs typeface="Open Sans"/>
                <a:sym typeface="Open Sans"/>
              </a:defRPr>
            </a:lvl2pPr>
            <a:lvl3pPr marL="1371600" marR="0" lvl="2" indent="-228600" algn="l" rtl="0">
              <a:spcBef>
                <a:spcPts val="480"/>
              </a:spcBef>
              <a:spcAft>
                <a:spcPts val="0"/>
              </a:spcAft>
              <a:buClr>
                <a:srgbClr val="E8D3A2"/>
              </a:buClr>
              <a:buSzPts val="2400"/>
              <a:buFont typeface="Open Sans"/>
              <a:buNone/>
              <a:defRPr sz="2400" i="0" u="none" strike="noStrike" cap="none">
                <a:solidFill>
                  <a:srgbClr val="E8D3A2"/>
                </a:solidFill>
                <a:latin typeface="Open Sans"/>
                <a:ea typeface="Open Sans"/>
                <a:cs typeface="Open Sans"/>
                <a:sym typeface="Open Sans"/>
              </a:defRPr>
            </a:lvl3pPr>
            <a:lvl4pPr marL="1828800" marR="0" lvl="3"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4pPr>
            <a:lvl5pPr marL="2286000" marR="0" lvl="4"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9pPr>
          </a:lstStyle>
          <a:p>
            <a:endParaRPr/>
          </a:p>
        </p:txBody>
      </p:sp>
      <p:pic>
        <p:nvPicPr>
          <p:cNvPr id="69" name="Google Shape;69;p15"/>
          <p:cNvPicPr preferRelativeResize="0"/>
          <p:nvPr/>
        </p:nvPicPr>
        <p:blipFill rotWithShape="1">
          <a:blip r:embed="rId2">
            <a:alphaModFix/>
          </a:blip>
          <a:srcRect/>
          <a:stretch/>
        </p:blipFill>
        <p:spPr>
          <a:xfrm>
            <a:off x="555874" y="1363508"/>
            <a:ext cx="1090095" cy="96362"/>
          </a:xfrm>
          <a:prstGeom prst="rect">
            <a:avLst/>
          </a:prstGeom>
          <a:noFill/>
          <a:ln>
            <a:noFill/>
          </a:ln>
        </p:spPr>
      </p:pic>
      <p:pic>
        <p:nvPicPr>
          <p:cNvPr id="70" name="Google Shape;70;p15"/>
          <p:cNvPicPr preferRelativeResize="0"/>
          <p:nvPr/>
        </p:nvPicPr>
        <p:blipFill rotWithShape="1">
          <a:blip r:embed="rId3">
            <a:alphaModFix/>
          </a:blip>
          <a:srcRect/>
          <a:stretch/>
        </p:blipFill>
        <p:spPr>
          <a:xfrm>
            <a:off x="6105041" y="4675530"/>
            <a:ext cx="2539991" cy="172311"/>
          </a:xfrm>
          <a:prstGeom prst="rect">
            <a:avLst/>
          </a:prstGeom>
          <a:noFill/>
          <a:ln>
            <a:noFill/>
          </a:ln>
        </p:spPr>
      </p:pic>
      <p:sp>
        <p:nvSpPr>
          <p:cNvPr id="71" name="Google Shape;71;p15"/>
          <p:cNvSpPr txBox="1">
            <a:spLocks noGrp="1"/>
          </p:cNvSpPr>
          <p:nvPr>
            <p:ph type="title"/>
          </p:nvPr>
        </p:nvSpPr>
        <p:spPr>
          <a:xfrm>
            <a:off x="460374" y="369733"/>
            <a:ext cx="8184657"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000"/>
              <a:buFont typeface="Encode Sans Black"/>
              <a:buNone/>
              <a:defRPr sz="3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 Subheader + Content">
  <p:cSld name="Header + Subheader + Content">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447923" y="2320239"/>
            <a:ext cx="8197114" cy="225176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lt2"/>
              </a:buClr>
              <a:buSzPts val="2400"/>
              <a:buFont typeface="Merriweather Sans"/>
              <a:buChar char="&gt;"/>
              <a:defRPr sz="2400" b="1" i="0" u="none" strike="noStrike" cap="none">
                <a:solidFill>
                  <a:schemeClr val="lt2"/>
                </a:solidFill>
                <a:latin typeface="Open Sans"/>
                <a:ea typeface="Open Sans"/>
                <a:cs typeface="Open Sans"/>
                <a:sym typeface="Open Sans"/>
              </a:defRPr>
            </a:lvl1pPr>
            <a:lvl2pPr marL="914400" marR="0" lvl="1" indent="-355600" algn="l" rtl="0">
              <a:spcBef>
                <a:spcPts val="400"/>
              </a:spcBef>
              <a:spcAft>
                <a:spcPts val="0"/>
              </a:spcAft>
              <a:buClr>
                <a:schemeClr val="lt2"/>
              </a:buClr>
              <a:buSzPts val="2000"/>
              <a:buFont typeface="Arial"/>
              <a:buChar char="–"/>
              <a:defRPr sz="2000" b="1" i="0" u="none" strike="noStrike" cap="none">
                <a:solidFill>
                  <a:schemeClr val="lt2"/>
                </a:solidFill>
                <a:latin typeface="Open Sans"/>
                <a:ea typeface="Open Sans"/>
                <a:cs typeface="Open Sans"/>
                <a:sym typeface="Open Sans"/>
              </a:defRPr>
            </a:lvl2pPr>
            <a:lvl3pPr marL="1371600" marR="0" lvl="2" indent="-342900" algn="l" rtl="0">
              <a:spcBef>
                <a:spcPts val="360"/>
              </a:spcBef>
              <a:spcAft>
                <a:spcPts val="0"/>
              </a:spcAft>
              <a:buClr>
                <a:schemeClr val="lt2"/>
              </a:buClr>
              <a:buSzPts val="1800"/>
              <a:buFont typeface="Merriweather Sans"/>
              <a:buChar char="&gt;"/>
              <a:defRPr sz="1800" b="1" i="0" u="none" strike="noStrike" cap="none">
                <a:solidFill>
                  <a:schemeClr val="lt2"/>
                </a:solidFill>
                <a:latin typeface="Open Sans"/>
                <a:ea typeface="Open Sans"/>
                <a:cs typeface="Open Sans"/>
                <a:sym typeface="Open Sans"/>
              </a:defRPr>
            </a:lvl3pPr>
            <a:lvl4pPr marL="1828800" marR="0" lvl="3" indent="-330200" algn="l" rtl="0">
              <a:spcBef>
                <a:spcPts val="320"/>
              </a:spcBef>
              <a:spcAft>
                <a:spcPts val="0"/>
              </a:spcAft>
              <a:buClr>
                <a:schemeClr val="lt2"/>
              </a:buClr>
              <a:buSzPts val="1600"/>
              <a:buFont typeface="Arial"/>
              <a:buChar char="–"/>
              <a:defRPr sz="1600" b="1" i="0" u="none" strike="noStrike" cap="none">
                <a:solidFill>
                  <a:schemeClr val="lt2"/>
                </a:solidFill>
                <a:latin typeface="Open Sans"/>
                <a:ea typeface="Open Sans"/>
                <a:cs typeface="Open Sans"/>
                <a:sym typeface="Open Sans"/>
              </a:defRPr>
            </a:lvl4pPr>
            <a:lvl5pPr marL="2286000" marR="0" lvl="4" indent="-317500" algn="l" rtl="0">
              <a:spcBef>
                <a:spcPts val="280"/>
              </a:spcBef>
              <a:spcAft>
                <a:spcPts val="0"/>
              </a:spcAft>
              <a:buClr>
                <a:schemeClr val="lt2"/>
              </a:buClr>
              <a:buSzPts val="1400"/>
              <a:buFont typeface="Merriweather Sans"/>
              <a:buChar char="&gt;"/>
              <a:defRPr sz="1400" b="1" i="0" u="none" strike="noStrike" cap="none">
                <a:solidFill>
                  <a:schemeClr val="lt2"/>
                </a:solidFill>
                <a:latin typeface="Open Sans"/>
                <a:ea typeface="Open Sans"/>
                <a:cs typeface="Open Sans"/>
                <a:sym typeface="Open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3" name="Google Shape;13;p3"/>
          <p:cNvSpPr txBox="1">
            <a:spLocks noGrp="1"/>
          </p:cNvSpPr>
          <p:nvPr>
            <p:ph type="body" idx="2"/>
          </p:nvPr>
        </p:nvSpPr>
        <p:spPr>
          <a:xfrm>
            <a:off x="460375" y="1730667"/>
            <a:ext cx="8184662" cy="41117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
              </a:spcBef>
              <a:spcAft>
                <a:spcPts val="0"/>
              </a:spcAft>
              <a:buClr>
                <a:schemeClr val="lt2"/>
              </a:buClr>
              <a:buSzPts val="2400"/>
              <a:buFont typeface="Open Sans"/>
              <a:buNone/>
              <a:defRPr sz="2400" i="0" u="none" strike="noStrike" cap="none">
                <a:solidFill>
                  <a:schemeClr val="lt2"/>
                </a:solidFill>
                <a:latin typeface="Open Sans"/>
                <a:ea typeface="Open Sans"/>
                <a:cs typeface="Open Sans"/>
                <a:sym typeface="Open Sans"/>
              </a:defRPr>
            </a:lvl1pPr>
            <a:lvl2pPr marL="914400" marR="0" lvl="1" indent="-228600" algn="l" rtl="0">
              <a:spcBef>
                <a:spcPts val="560"/>
              </a:spcBef>
              <a:spcAft>
                <a:spcPts val="0"/>
              </a:spcAft>
              <a:buClr>
                <a:srgbClr val="E8D3A2"/>
              </a:buClr>
              <a:buSzPts val="2800"/>
              <a:buFont typeface="Open Sans"/>
              <a:buNone/>
              <a:defRPr sz="2800" i="0" u="none" strike="noStrike" cap="none">
                <a:solidFill>
                  <a:srgbClr val="E8D3A2"/>
                </a:solidFill>
                <a:latin typeface="Open Sans"/>
                <a:ea typeface="Open Sans"/>
                <a:cs typeface="Open Sans"/>
                <a:sym typeface="Open Sans"/>
              </a:defRPr>
            </a:lvl2pPr>
            <a:lvl3pPr marL="1371600" marR="0" lvl="2" indent="-228600" algn="l" rtl="0">
              <a:spcBef>
                <a:spcPts val="480"/>
              </a:spcBef>
              <a:spcAft>
                <a:spcPts val="0"/>
              </a:spcAft>
              <a:buClr>
                <a:srgbClr val="E8D3A2"/>
              </a:buClr>
              <a:buSzPts val="2400"/>
              <a:buFont typeface="Open Sans"/>
              <a:buNone/>
              <a:defRPr sz="2400" i="0" u="none" strike="noStrike" cap="none">
                <a:solidFill>
                  <a:srgbClr val="E8D3A2"/>
                </a:solidFill>
                <a:latin typeface="Open Sans"/>
                <a:ea typeface="Open Sans"/>
                <a:cs typeface="Open Sans"/>
                <a:sym typeface="Open Sans"/>
              </a:defRPr>
            </a:lvl3pPr>
            <a:lvl4pPr marL="1828800" marR="0" lvl="3"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4pPr>
            <a:lvl5pPr marL="2286000" marR="0" lvl="4"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5pPr>
            <a:lvl6pPr marL="2743200" marR="0" lvl="5" indent="-355600" algn="l" rtl="0">
              <a:spcBef>
                <a:spcPts val="400"/>
              </a:spcBef>
              <a:spcAft>
                <a:spcPts val="0"/>
              </a:spcAft>
              <a:buClr>
                <a:schemeClr val="lt1"/>
              </a:buClr>
              <a:buSzPts val="2000"/>
              <a:buFont typeface="Open Sans"/>
              <a:buChar char="•"/>
              <a:defRPr sz="2000" i="0" u="none" strike="noStrike" cap="none">
                <a:solidFill>
                  <a:schemeClr val="lt1"/>
                </a:solidFill>
                <a:latin typeface="Open Sans"/>
                <a:ea typeface="Open Sans"/>
                <a:cs typeface="Open Sans"/>
                <a:sym typeface="Open Sans"/>
              </a:defRPr>
            </a:lvl6pPr>
            <a:lvl7pPr marL="3200400" marR="0" lvl="6" indent="-355600" algn="l" rtl="0">
              <a:spcBef>
                <a:spcPts val="400"/>
              </a:spcBef>
              <a:spcAft>
                <a:spcPts val="0"/>
              </a:spcAft>
              <a:buClr>
                <a:schemeClr val="lt1"/>
              </a:buClr>
              <a:buSzPts val="2000"/>
              <a:buFont typeface="Open Sans"/>
              <a:buChar char="•"/>
              <a:defRPr sz="2000" i="0" u="none" strike="noStrike" cap="none">
                <a:solidFill>
                  <a:schemeClr val="lt1"/>
                </a:solidFill>
                <a:latin typeface="Open Sans"/>
                <a:ea typeface="Open Sans"/>
                <a:cs typeface="Open Sans"/>
                <a:sym typeface="Open Sans"/>
              </a:defRPr>
            </a:lvl7pPr>
            <a:lvl8pPr marL="3657600" marR="0" lvl="7" indent="-355600" algn="l" rtl="0">
              <a:spcBef>
                <a:spcPts val="400"/>
              </a:spcBef>
              <a:spcAft>
                <a:spcPts val="0"/>
              </a:spcAft>
              <a:buClr>
                <a:schemeClr val="lt1"/>
              </a:buClr>
              <a:buSzPts val="2000"/>
              <a:buFont typeface="Open Sans"/>
              <a:buChar char="•"/>
              <a:defRPr sz="2000" i="0" u="none" strike="noStrike" cap="none">
                <a:solidFill>
                  <a:schemeClr val="lt1"/>
                </a:solidFill>
                <a:latin typeface="Open Sans"/>
                <a:ea typeface="Open Sans"/>
                <a:cs typeface="Open Sans"/>
                <a:sym typeface="Open Sans"/>
              </a:defRPr>
            </a:lvl8pPr>
            <a:lvl9pPr marL="4114800" marR="0" lvl="8" indent="-355600" algn="l" rtl="0">
              <a:spcBef>
                <a:spcPts val="400"/>
              </a:spcBef>
              <a:spcAft>
                <a:spcPts val="0"/>
              </a:spcAft>
              <a:buClr>
                <a:schemeClr val="lt1"/>
              </a:buClr>
              <a:buSzPts val="2000"/>
              <a:buFont typeface="Open Sans"/>
              <a:buChar char="•"/>
              <a:defRPr sz="2000" i="0" u="none" strike="noStrike" cap="none">
                <a:solidFill>
                  <a:schemeClr val="lt1"/>
                </a:solidFill>
                <a:latin typeface="Open Sans"/>
                <a:ea typeface="Open Sans"/>
                <a:cs typeface="Open Sans"/>
                <a:sym typeface="Open Sans"/>
              </a:defRPr>
            </a:lvl9pPr>
          </a:lstStyle>
          <a:p>
            <a:endParaRPr/>
          </a:p>
        </p:txBody>
      </p:sp>
      <p:pic>
        <p:nvPicPr>
          <p:cNvPr id="14" name="Google Shape;14;p3"/>
          <p:cNvPicPr preferRelativeResize="0"/>
          <p:nvPr/>
        </p:nvPicPr>
        <p:blipFill rotWithShape="1">
          <a:blip r:embed="rId2">
            <a:alphaModFix/>
          </a:blip>
          <a:srcRect/>
          <a:stretch/>
        </p:blipFill>
        <p:spPr>
          <a:xfrm>
            <a:off x="549031" y="1363508"/>
            <a:ext cx="1103781" cy="96362"/>
          </a:xfrm>
          <a:prstGeom prst="rect">
            <a:avLst/>
          </a:prstGeom>
          <a:noFill/>
          <a:ln>
            <a:noFill/>
          </a:ln>
        </p:spPr>
      </p:pic>
      <p:pic>
        <p:nvPicPr>
          <p:cNvPr id="15" name="Google Shape;15;p3"/>
          <p:cNvPicPr preferRelativeResize="0"/>
          <p:nvPr/>
        </p:nvPicPr>
        <p:blipFill rotWithShape="1">
          <a:blip r:embed="rId3">
            <a:alphaModFix/>
          </a:blip>
          <a:srcRect/>
          <a:stretch/>
        </p:blipFill>
        <p:spPr>
          <a:xfrm>
            <a:off x="6105037" y="4675530"/>
            <a:ext cx="2540000" cy="172311"/>
          </a:xfrm>
          <a:prstGeom prst="rect">
            <a:avLst/>
          </a:prstGeom>
          <a:noFill/>
          <a:ln>
            <a:noFill/>
          </a:ln>
        </p:spPr>
      </p:pic>
      <p:sp>
        <p:nvSpPr>
          <p:cNvPr id="16" name="Google Shape;16;p3"/>
          <p:cNvSpPr txBox="1">
            <a:spLocks noGrp="1"/>
          </p:cNvSpPr>
          <p:nvPr>
            <p:ph type="title"/>
          </p:nvPr>
        </p:nvSpPr>
        <p:spPr>
          <a:xfrm>
            <a:off x="447923" y="371510"/>
            <a:ext cx="8197114"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lt2"/>
              </a:buClr>
              <a:buSzPts val="3000"/>
              <a:buFont typeface="Encode Sans Black"/>
              <a:buNone/>
              <a:defRPr sz="3000" b="1" i="0" u="none" strike="noStrike" cap="non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UW">
  <p:cSld name="1_Title Slide">
    <p:bg>
      <p:bgPr>
        <a:solidFill>
          <a:schemeClr val="dk1"/>
        </a:solidFill>
        <a:effectLst/>
      </p:bgPr>
    </p:bg>
    <p:spTree>
      <p:nvGrpSpPr>
        <p:cNvPr id="1" name="Shape 17"/>
        <p:cNvGrpSpPr/>
        <p:nvPr/>
      </p:nvGrpSpPr>
      <p:grpSpPr>
        <a:xfrm>
          <a:off x="0" y="0"/>
          <a:ext cx="0" cy="0"/>
          <a:chOff x="0" y="0"/>
          <a:chExt cx="0" cy="0"/>
        </a:xfrm>
      </p:grpSpPr>
      <p:pic>
        <p:nvPicPr>
          <p:cNvPr id="18" name="Google Shape;18;p4" descr="UW_W Logo_White.png"/>
          <p:cNvPicPr preferRelativeResize="0"/>
          <p:nvPr/>
        </p:nvPicPr>
        <p:blipFill rotWithShape="1">
          <a:blip r:embed="rId2">
            <a:alphaModFix/>
          </a:blip>
          <a:srcRect/>
          <a:stretch/>
        </p:blipFill>
        <p:spPr>
          <a:xfrm>
            <a:off x="7483915" y="4219956"/>
            <a:ext cx="1371600" cy="923544"/>
          </a:xfrm>
          <a:prstGeom prst="rect">
            <a:avLst/>
          </a:prstGeom>
          <a:noFill/>
          <a:ln>
            <a:noFill/>
          </a:ln>
        </p:spPr>
      </p:pic>
      <p:pic>
        <p:nvPicPr>
          <p:cNvPr id="19" name="Google Shape;19;p4"/>
          <p:cNvPicPr preferRelativeResize="0"/>
          <p:nvPr/>
        </p:nvPicPr>
        <p:blipFill rotWithShape="1">
          <a:blip r:embed="rId3">
            <a:alphaModFix/>
          </a:blip>
          <a:srcRect/>
          <a:stretch/>
        </p:blipFill>
        <p:spPr>
          <a:xfrm>
            <a:off x="568081" y="4675530"/>
            <a:ext cx="2540000" cy="172311"/>
          </a:xfrm>
          <a:prstGeom prst="rect">
            <a:avLst/>
          </a:prstGeom>
          <a:noFill/>
          <a:ln>
            <a:noFill/>
          </a:ln>
        </p:spPr>
      </p:pic>
      <p:pic>
        <p:nvPicPr>
          <p:cNvPr id="20" name="Google Shape;20;p4"/>
          <p:cNvPicPr preferRelativeResize="0"/>
          <p:nvPr/>
        </p:nvPicPr>
        <p:blipFill rotWithShape="1">
          <a:blip r:embed="rId4">
            <a:alphaModFix/>
          </a:blip>
          <a:srcRect/>
          <a:stretch/>
        </p:blipFill>
        <p:spPr>
          <a:xfrm>
            <a:off x="568081" y="3426449"/>
            <a:ext cx="1600200" cy="139700"/>
          </a:xfrm>
          <a:prstGeom prst="rect">
            <a:avLst/>
          </a:prstGeom>
          <a:noFill/>
          <a:ln>
            <a:noFill/>
          </a:ln>
        </p:spPr>
      </p:pic>
      <p:sp>
        <p:nvSpPr>
          <p:cNvPr id="21" name="Google Shape;21;p4"/>
          <p:cNvSpPr txBox="1">
            <a:spLocks noGrp="1"/>
          </p:cNvSpPr>
          <p:nvPr>
            <p:ph type="title"/>
          </p:nvPr>
        </p:nvSpPr>
        <p:spPr>
          <a:xfrm>
            <a:off x="460375" y="644993"/>
            <a:ext cx="702354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lt2"/>
              </a:buClr>
              <a:buSzPts val="5000"/>
              <a:buFont typeface="Encode Sans Black"/>
              <a:buNone/>
              <a:defRPr sz="5000" b="1" i="0" u="none" strike="noStrike" cap="non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er + Content">
  <p:cSld name="Header + Content">
    <p:bg>
      <p:bgPr>
        <a:solidFill>
          <a:schemeClr val="dk1"/>
        </a:solid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447923" y="1730667"/>
            <a:ext cx="8197114" cy="236590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lt2"/>
              </a:buClr>
              <a:buSzPts val="2400"/>
              <a:buFont typeface="Merriweather Sans"/>
              <a:buChar char="&gt;"/>
              <a:defRPr sz="2400" b="1" i="0" u="none" strike="noStrike" cap="none">
                <a:solidFill>
                  <a:schemeClr val="lt2"/>
                </a:solidFill>
                <a:latin typeface="Open Sans"/>
                <a:ea typeface="Open Sans"/>
                <a:cs typeface="Open Sans"/>
                <a:sym typeface="Open Sans"/>
              </a:defRPr>
            </a:lvl1pPr>
            <a:lvl2pPr marL="914400" marR="0" lvl="1" indent="-355600" algn="l" rtl="0">
              <a:spcBef>
                <a:spcPts val="400"/>
              </a:spcBef>
              <a:spcAft>
                <a:spcPts val="0"/>
              </a:spcAft>
              <a:buClr>
                <a:schemeClr val="lt2"/>
              </a:buClr>
              <a:buSzPts val="2000"/>
              <a:buFont typeface="Arial"/>
              <a:buChar char="–"/>
              <a:defRPr sz="2000" b="1" i="0" u="none" strike="noStrike" cap="none">
                <a:solidFill>
                  <a:schemeClr val="lt2"/>
                </a:solidFill>
                <a:latin typeface="Open Sans"/>
                <a:ea typeface="Open Sans"/>
                <a:cs typeface="Open Sans"/>
                <a:sym typeface="Open Sans"/>
              </a:defRPr>
            </a:lvl2pPr>
            <a:lvl3pPr marL="1371600" marR="0" lvl="2" indent="-342900" algn="l" rtl="0">
              <a:spcBef>
                <a:spcPts val="360"/>
              </a:spcBef>
              <a:spcAft>
                <a:spcPts val="0"/>
              </a:spcAft>
              <a:buClr>
                <a:schemeClr val="lt2"/>
              </a:buClr>
              <a:buSzPts val="1800"/>
              <a:buFont typeface="Merriweather Sans"/>
              <a:buChar char="&gt;"/>
              <a:defRPr sz="1800" b="1" i="0" u="none" strike="noStrike" cap="none">
                <a:solidFill>
                  <a:schemeClr val="lt2"/>
                </a:solidFill>
                <a:latin typeface="Open Sans"/>
                <a:ea typeface="Open Sans"/>
                <a:cs typeface="Open Sans"/>
                <a:sym typeface="Open Sans"/>
              </a:defRPr>
            </a:lvl3pPr>
            <a:lvl4pPr marL="1828800" marR="0" lvl="3" indent="-330200" algn="l" rtl="0">
              <a:spcBef>
                <a:spcPts val="320"/>
              </a:spcBef>
              <a:spcAft>
                <a:spcPts val="0"/>
              </a:spcAft>
              <a:buClr>
                <a:schemeClr val="lt2"/>
              </a:buClr>
              <a:buSzPts val="1600"/>
              <a:buFont typeface="Arial"/>
              <a:buChar char="–"/>
              <a:defRPr sz="1600" b="1" i="0" u="none" strike="noStrike" cap="none">
                <a:solidFill>
                  <a:schemeClr val="lt2"/>
                </a:solidFill>
                <a:latin typeface="Open Sans"/>
                <a:ea typeface="Open Sans"/>
                <a:cs typeface="Open Sans"/>
                <a:sym typeface="Open Sans"/>
              </a:defRPr>
            </a:lvl4pPr>
            <a:lvl5pPr marL="2286000" marR="0" lvl="4" indent="-317500" algn="l" rtl="0">
              <a:spcBef>
                <a:spcPts val="280"/>
              </a:spcBef>
              <a:spcAft>
                <a:spcPts val="0"/>
              </a:spcAft>
              <a:buClr>
                <a:schemeClr val="lt2"/>
              </a:buClr>
              <a:buSzPts val="1400"/>
              <a:buFont typeface="Merriweather Sans"/>
              <a:buChar char="&gt;"/>
              <a:defRPr sz="1400" b="1" i="0" u="none" strike="noStrike" cap="none">
                <a:solidFill>
                  <a:schemeClr val="lt2"/>
                </a:solidFill>
                <a:latin typeface="Open Sans"/>
                <a:ea typeface="Open Sans"/>
                <a:cs typeface="Open Sans"/>
                <a:sym typeface="Open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4" name="Google Shape;24;p5"/>
          <p:cNvPicPr preferRelativeResize="0"/>
          <p:nvPr/>
        </p:nvPicPr>
        <p:blipFill rotWithShape="1">
          <a:blip r:embed="rId2">
            <a:alphaModFix/>
          </a:blip>
          <a:srcRect/>
          <a:stretch/>
        </p:blipFill>
        <p:spPr>
          <a:xfrm>
            <a:off x="549031" y="1363508"/>
            <a:ext cx="1103781" cy="96362"/>
          </a:xfrm>
          <a:prstGeom prst="rect">
            <a:avLst/>
          </a:prstGeom>
          <a:noFill/>
          <a:ln>
            <a:noFill/>
          </a:ln>
        </p:spPr>
      </p:pic>
      <p:pic>
        <p:nvPicPr>
          <p:cNvPr id="25" name="Google Shape;25;p5" descr="UW_W Logo_White.png"/>
          <p:cNvPicPr preferRelativeResize="0"/>
          <p:nvPr/>
        </p:nvPicPr>
        <p:blipFill rotWithShape="1">
          <a:blip r:embed="rId3">
            <a:alphaModFix/>
          </a:blip>
          <a:srcRect/>
          <a:stretch/>
        </p:blipFill>
        <p:spPr>
          <a:xfrm>
            <a:off x="7483915" y="4219956"/>
            <a:ext cx="1371600" cy="923544"/>
          </a:xfrm>
          <a:prstGeom prst="rect">
            <a:avLst/>
          </a:prstGeom>
          <a:noFill/>
          <a:ln>
            <a:noFill/>
          </a:ln>
        </p:spPr>
      </p:pic>
      <p:sp>
        <p:nvSpPr>
          <p:cNvPr id="26" name="Google Shape;26;p5"/>
          <p:cNvSpPr txBox="1">
            <a:spLocks noGrp="1"/>
          </p:cNvSpPr>
          <p:nvPr>
            <p:ph type="title"/>
          </p:nvPr>
        </p:nvSpPr>
        <p:spPr>
          <a:xfrm>
            <a:off x="447923" y="369733"/>
            <a:ext cx="8197114"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lt2"/>
              </a:buClr>
              <a:buSzPts val="3000"/>
              <a:buFont typeface="Encode Sans Black"/>
              <a:buNone/>
              <a:defRPr sz="3000" b="1" i="0" u="none" strike="noStrike" cap="non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 Subheader + Content">
  <p:cSld name="Header + Subheader + Content">
    <p:spTree>
      <p:nvGrpSpPr>
        <p:cNvPr id="1"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a:stretch/>
        </p:blipFill>
        <p:spPr>
          <a:xfrm>
            <a:off x="555381" y="1364403"/>
            <a:ext cx="1103781" cy="96361"/>
          </a:xfrm>
          <a:prstGeom prst="rect">
            <a:avLst/>
          </a:prstGeom>
          <a:noFill/>
          <a:ln>
            <a:noFill/>
          </a:ln>
        </p:spPr>
      </p:pic>
      <p:pic>
        <p:nvPicPr>
          <p:cNvPr id="30" name="Google Shape;30;p7"/>
          <p:cNvPicPr preferRelativeResize="0"/>
          <p:nvPr/>
        </p:nvPicPr>
        <p:blipFill rotWithShape="1">
          <a:blip r:embed="rId3">
            <a:alphaModFix/>
          </a:blip>
          <a:srcRect/>
          <a:stretch/>
        </p:blipFill>
        <p:spPr>
          <a:xfrm>
            <a:off x="549031" y="1363508"/>
            <a:ext cx="1103781" cy="96362"/>
          </a:xfrm>
          <a:prstGeom prst="rect">
            <a:avLst/>
          </a:prstGeom>
          <a:noFill/>
          <a:ln>
            <a:noFill/>
          </a:ln>
        </p:spPr>
      </p:pic>
      <p:sp>
        <p:nvSpPr>
          <p:cNvPr id="31" name="Google Shape;31;p7"/>
          <p:cNvSpPr txBox="1">
            <a:spLocks noGrp="1"/>
          </p:cNvSpPr>
          <p:nvPr>
            <p:ph type="body" idx="1"/>
          </p:nvPr>
        </p:nvSpPr>
        <p:spPr>
          <a:xfrm>
            <a:off x="447923" y="2320239"/>
            <a:ext cx="8197114" cy="225176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7"/>
          <p:cNvSpPr txBox="1">
            <a:spLocks noGrp="1"/>
          </p:cNvSpPr>
          <p:nvPr>
            <p:ph type="body" idx="2"/>
          </p:nvPr>
        </p:nvSpPr>
        <p:spPr>
          <a:xfrm>
            <a:off x="460375" y="1730667"/>
            <a:ext cx="8184662" cy="41117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
              </a:spcBef>
              <a:spcAft>
                <a:spcPts val="0"/>
              </a:spcAft>
              <a:buClr>
                <a:schemeClr val="dk2"/>
              </a:buClr>
              <a:buSzPts val="2400"/>
              <a:buFont typeface="Open Sans"/>
              <a:buNone/>
              <a:defRPr sz="2400" i="0" u="none" strike="noStrike" cap="none">
                <a:solidFill>
                  <a:schemeClr val="dk2"/>
                </a:solidFill>
                <a:latin typeface="Open Sans"/>
                <a:ea typeface="Open Sans"/>
                <a:cs typeface="Open Sans"/>
                <a:sym typeface="Open Sans"/>
              </a:defRPr>
            </a:lvl1pPr>
            <a:lvl2pPr marL="914400" marR="0" lvl="1" indent="-228600" algn="l" rtl="0">
              <a:spcBef>
                <a:spcPts val="560"/>
              </a:spcBef>
              <a:spcAft>
                <a:spcPts val="0"/>
              </a:spcAft>
              <a:buClr>
                <a:srgbClr val="E8D3A2"/>
              </a:buClr>
              <a:buSzPts val="2800"/>
              <a:buFont typeface="Open Sans"/>
              <a:buNone/>
              <a:defRPr sz="2800" i="0" u="none" strike="noStrike" cap="none">
                <a:solidFill>
                  <a:srgbClr val="E8D3A2"/>
                </a:solidFill>
                <a:latin typeface="Open Sans"/>
                <a:ea typeface="Open Sans"/>
                <a:cs typeface="Open Sans"/>
                <a:sym typeface="Open Sans"/>
              </a:defRPr>
            </a:lvl2pPr>
            <a:lvl3pPr marL="1371600" marR="0" lvl="2" indent="-228600" algn="l" rtl="0">
              <a:spcBef>
                <a:spcPts val="480"/>
              </a:spcBef>
              <a:spcAft>
                <a:spcPts val="0"/>
              </a:spcAft>
              <a:buClr>
                <a:srgbClr val="E8D3A2"/>
              </a:buClr>
              <a:buSzPts val="2400"/>
              <a:buFont typeface="Open Sans"/>
              <a:buNone/>
              <a:defRPr sz="2400" i="0" u="none" strike="noStrike" cap="none">
                <a:solidFill>
                  <a:srgbClr val="E8D3A2"/>
                </a:solidFill>
                <a:latin typeface="Open Sans"/>
                <a:ea typeface="Open Sans"/>
                <a:cs typeface="Open Sans"/>
                <a:sym typeface="Open Sans"/>
              </a:defRPr>
            </a:lvl3pPr>
            <a:lvl4pPr marL="1828800" marR="0" lvl="3"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4pPr>
            <a:lvl5pPr marL="2286000" marR="0" lvl="4" indent="-228600" algn="l" rtl="0">
              <a:spcBef>
                <a:spcPts val="400"/>
              </a:spcBef>
              <a:spcAft>
                <a:spcPts val="0"/>
              </a:spcAft>
              <a:buClr>
                <a:srgbClr val="E8D3A2"/>
              </a:buClr>
              <a:buSzPts val="2000"/>
              <a:buFont typeface="Open Sans"/>
              <a:buNone/>
              <a:defRPr sz="2000" i="0" u="none" strike="noStrike" cap="none">
                <a:solidFill>
                  <a:srgbClr val="E8D3A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Open Sans"/>
              <a:buChar char="•"/>
              <a:defRPr sz="2000" i="0" u="none" strike="noStrike" cap="none">
                <a:solidFill>
                  <a:schemeClr val="dk1"/>
                </a:solidFill>
                <a:latin typeface="Open Sans"/>
                <a:ea typeface="Open Sans"/>
                <a:cs typeface="Open Sans"/>
                <a:sym typeface="Open Sans"/>
              </a:defRPr>
            </a:lvl9pPr>
          </a:lstStyle>
          <a:p>
            <a:endParaRPr/>
          </a:p>
        </p:txBody>
      </p:sp>
      <p:pic>
        <p:nvPicPr>
          <p:cNvPr id="33" name="Google Shape;33;p7"/>
          <p:cNvPicPr preferRelativeResize="0"/>
          <p:nvPr/>
        </p:nvPicPr>
        <p:blipFill rotWithShape="1">
          <a:blip r:embed="rId4">
            <a:alphaModFix/>
          </a:blip>
          <a:srcRect/>
          <a:stretch/>
        </p:blipFill>
        <p:spPr>
          <a:xfrm>
            <a:off x="6105041" y="4675530"/>
            <a:ext cx="2539991" cy="172311"/>
          </a:xfrm>
          <a:prstGeom prst="rect">
            <a:avLst/>
          </a:prstGeom>
          <a:noFill/>
          <a:ln>
            <a:noFill/>
          </a:ln>
        </p:spPr>
      </p:pic>
      <p:sp>
        <p:nvSpPr>
          <p:cNvPr id="34" name="Google Shape;34;p7"/>
          <p:cNvSpPr txBox="1">
            <a:spLocks noGrp="1"/>
          </p:cNvSpPr>
          <p:nvPr>
            <p:ph type="title"/>
          </p:nvPr>
        </p:nvSpPr>
        <p:spPr>
          <a:xfrm>
            <a:off x="447922" y="369285"/>
            <a:ext cx="8197109"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000"/>
              <a:buFont typeface="Encode Sans Black"/>
              <a:buNone/>
              <a:defRPr sz="3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undless">
  <p:cSld name="1_Title Slide">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a:stretch/>
        </p:blipFill>
        <p:spPr>
          <a:xfrm>
            <a:off x="568081" y="3426449"/>
            <a:ext cx="1600200" cy="139700"/>
          </a:xfrm>
          <a:prstGeom prst="rect">
            <a:avLst/>
          </a:prstGeom>
          <a:noFill/>
          <a:ln>
            <a:noFill/>
          </a:ln>
        </p:spPr>
      </p:pic>
      <p:pic>
        <p:nvPicPr>
          <p:cNvPr id="37" name="Google Shape;37;p8"/>
          <p:cNvPicPr preferRelativeResize="0"/>
          <p:nvPr/>
        </p:nvPicPr>
        <p:blipFill rotWithShape="1">
          <a:blip r:embed="rId3">
            <a:alphaModFix/>
          </a:blip>
          <a:srcRect/>
          <a:stretch/>
        </p:blipFill>
        <p:spPr>
          <a:xfrm>
            <a:off x="568081" y="4599009"/>
            <a:ext cx="2425226" cy="213273"/>
          </a:xfrm>
          <a:prstGeom prst="rect">
            <a:avLst/>
          </a:prstGeom>
          <a:noFill/>
          <a:ln>
            <a:noFill/>
          </a:ln>
        </p:spPr>
      </p:pic>
      <p:pic>
        <p:nvPicPr>
          <p:cNvPr id="38" name="Google Shape;38;p8" descr="W Logo_Purple_2685_HEX.png"/>
          <p:cNvPicPr preferRelativeResize="0"/>
          <p:nvPr/>
        </p:nvPicPr>
        <p:blipFill rotWithShape="1">
          <a:blip r:embed="rId4">
            <a:alphaModFix/>
          </a:blip>
          <a:srcRect/>
          <a:stretch/>
        </p:blipFill>
        <p:spPr>
          <a:xfrm>
            <a:off x="7483915" y="4219956"/>
            <a:ext cx="1371600" cy="923544"/>
          </a:xfrm>
          <a:prstGeom prst="rect">
            <a:avLst/>
          </a:prstGeom>
          <a:noFill/>
          <a:ln>
            <a:noFill/>
          </a:ln>
        </p:spPr>
      </p:pic>
      <p:sp>
        <p:nvSpPr>
          <p:cNvPr id="39" name="Google Shape;39;p8"/>
          <p:cNvSpPr txBox="1">
            <a:spLocks noGrp="1"/>
          </p:cNvSpPr>
          <p:nvPr>
            <p:ph type="title"/>
          </p:nvPr>
        </p:nvSpPr>
        <p:spPr>
          <a:xfrm>
            <a:off x="460375" y="644993"/>
            <a:ext cx="702354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5000"/>
              <a:buFont typeface="Encode Sans Black"/>
              <a:buNone/>
              <a:defRPr sz="5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UW">
  <p:cSld name="Title Slide">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a:stretch/>
        </p:blipFill>
        <p:spPr>
          <a:xfrm>
            <a:off x="568081" y="3426449"/>
            <a:ext cx="1600200" cy="139700"/>
          </a:xfrm>
          <a:prstGeom prst="rect">
            <a:avLst/>
          </a:prstGeom>
          <a:noFill/>
          <a:ln>
            <a:noFill/>
          </a:ln>
        </p:spPr>
      </p:pic>
      <p:pic>
        <p:nvPicPr>
          <p:cNvPr id="42" name="Google Shape;42;p9" descr="W Logo_Purple_2685_HEX.png"/>
          <p:cNvPicPr preferRelativeResize="0"/>
          <p:nvPr/>
        </p:nvPicPr>
        <p:blipFill rotWithShape="1">
          <a:blip r:embed="rId3">
            <a:alphaModFix/>
          </a:blip>
          <a:srcRect/>
          <a:stretch/>
        </p:blipFill>
        <p:spPr>
          <a:xfrm>
            <a:off x="7483915" y="4219956"/>
            <a:ext cx="1371600" cy="923544"/>
          </a:xfrm>
          <a:prstGeom prst="rect">
            <a:avLst/>
          </a:prstGeom>
          <a:noFill/>
          <a:ln>
            <a:noFill/>
          </a:ln>
        </p:spPr>
      </p:pic>
      <p:pic>
        <p:nvPicPr>
          <p:cNvPr id="43" name="Google Shape;43;p9"/>
          <p:cNvPicPr preferRelativeResize="0"/>
          <p:nvPr/>
        </p:nvPicPr>
        <p:blipFill rotWithShape="1">
          <a:blip r:embed="rId4">
            <a:alphaModFix/>
          </a:blip>
          <a:srcRect/>
          <a:stretch/>
        </p:blipFill>
        <p:spPr>
          <a:xfrm>
            <a:off x="568085" y="4675530"/>
            <a:ext cx="2539991" cy="172311"/>
          </a:xfrm>
          <a:prstGeom prst="rect">
            <a:avLst/>
          </a:prstGeom>
          <a:noFill/>
          <a:ln>
            <a:noFill/>
          </a:ln>
        </p:spPr>
      </p:pic>
      <p:sp>
        <p:nvSpPr>
          <p:cNvPr id="44" name="Google Shape;44;p9"/>
          <p:cNvSpPr txBox="1">
            <a:spLocks noGrp="1"/>
          </p:cNvSpPr>
          <p:nvPr>
            <p:ph type="title"/>
          </p:nvPr>
        </p:nvSpPr>
        <p:spPr>
          <a:xfrm>
            <a:off x="460376" y="644993"/>
            <a:ext cx="7023540" cy="264175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5000"/>
              <a:buFont typeface="Encode Sans Black"/>
              <a:buNone/>
              <a:defRPr sz="5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 Content">
  <p:cSld name="Header + Content">
    <p:spTree>
      <p:nvGrpSpPr>
        <p:cNvPr id="1" name="Shape 45"/>
        <p:cNvGrpSpPr/>
        <p:nvPr/>
      </p:nvGrpSpPr>
      <p:grpSpPr>
        <a:xfrm>
          <a:off x="0" y="0"/>
          <a:ext cx="0" cy="0"/>
          <a:chOff x="0" y="0"/>
          <a:chExt cx="0" cy="0"/>
        </a:xfrm>
      </p:grpSpPr>
      <p:pic>
        <p:nvPicPr>
          <p:cNvPr id="46" name="Google Shape;46;p10"/>
          <p:cNvPicPr preferRelativeResize="0"/>
          <p:nvPr/>
        </p:nvPicPr>
        <p:blipFill rotWithShape="1">
          <a:blip r:embed="rId2">
            <a:alphaModFix/>
          </a:blip>
          <a:srcRect/>
          <a:stretch/>
        </p:blipFill>
        <p:spPr>
          <a:xfrm>
            <a:off x="549031" y="1363508"/>
            <a:ext cx="1103781" cy="96362"/>
          </a:xfrm>
          <a:prstGeom prst="rect">
            <a:avLst/>
          </a:prstGeom>
          <a:noFill/>
          <a:ln>
            <a:noFill/>
          </a:ln>
        </p:spPr>
      </p:pic>
      <p:pic>
        <p:nvPicPr>
          <p:cNvPr id="47" name="Google Shape;47;p10" descr="W Logo_Purple_2685_HEX.png"/>
          <p:cNvPicPr preferRelativeResize="0"/>
          <p:nvPr/>
        </p:nvPicPr>
        <p:blipFill rotWithShape="1">
          <a:blip r:embed="rId3">
            <a:alphaModFix/>
          </a:blip>
          <a:srcRect/>
          <a:stretch/>
        </p:blipFill>
        <p:spPr>
          <a:xfrm>
            <a:off x="7483915" y="4219956"/>
            <a:ext cx="1371600" cy="923544"/>
          </a:xfrm>
          <a:prstGeom prst="rect">
            <a:avLst/>
          </a:prstGeom>
          <a:noFill/>
          <a:ln>
            <a:noFill/>
          </a:ln>
        </p:spPr>
      </p:pic>
      <p:sp>
        <p:nvSpPr>
          <p:cNvPr id="48" name="Google Shape;48;p10"/>
          <p:cNvSpPr txBox="1">
            <a:spLocks noGrp="1"/>
          </p:cNvSpPr>
          <p:nvPr>
            <p:ph type="body" idx="1"/>
          </p:nvPr>
        </p:nvSpPr>
        <p:spPr>
          <a:xfrm>
            <a:off x="447923" y="1730667"/>
            <a:ext cx="8197114" cy="236590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title"/>
          </p:nvPr>
        </p:nvSpPr>
        <p:spPr>
          <a:xfrm>
            <a:off x="460375" y="370622"/>
            <a:ext cx="8184662"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000"/>
              <a:buFont typeface="Encode Sans Black"/>
              <a:buNone/>
              <a:defRPr sz="3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 Content">
  <p:cSld name="1_Custom Layout">
    <p:spTree>
      <p:nvGrpSpPr>
        <p:cNvPr id="1" name="Shape 51"/>
        <p:cNvGrpSpPr/>
        <p:nvPr/>
      </p:nvGrpSpPr>
      <p:grpSpPr>
        <a:xfrm>
          <a:off x="0" y="0"/>
          <a:ext cx="0" cy="0"/>
          <a:chOff x="0" y="0"/>
          <a:chExt cx="0" cy="0"/>
        </a:xfrm>
      </p:grpSpPr>
      <p:sp>
        <p:nvSpPr>
          <p:cNvPr id="52" name="Google Shape;52;p12"/>
          <p:cNvSpPr txBox="1">
            <a:spLocks noGrp="1"/>
          </p:cNvSpPr>
          <p:nvPr>
            <p:ph type="body" idx="1"/>
          </p:nvPr>
        </p:nvSpPr>
        <p:spPr>
          <a:xfrm>
            <a:off x="447923" y="1730667"/>
            <a:ext cx="8197114" cy="2365901"/>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3" name="Google Shape;53;p12" descr="W Logo_Purple_2685_HEX.png"/>
          <p:cNvPicPr preferRelativeResize="0"/>
          <p:nvPr/>
        </p:nvPicPr>
        <p:blipFill rotWithShape="1">
          <a:blip r:embed="rId2">
            <a:alphaModFix/>
          </a:blip>
          <a:srcRect/>
          <a:stretch/>
        </p:blipFill>
        <p:spPr>
          <a:xfrm>
            <a:off x="7483915" y="4219956"/>
            <a:ext cx="1371600" cy="923544"/>
          </a:xfrm>
          <a:prstGeom prst="rect">
            <a:avLst/>
          </a:prstGeom>
          <a:noFill/>
          <a:ln>
            <a:noFill/>
          </a:ln>
        </p:spPr>
      </p:pic>
      <p:pic>
        <p:nvPicPr>
          <p:cNvPr id="54" name="Google Shape;54;p12"/>
          <p:cNvPicPr preferRelativeResize="0"/>
          <p:nvPr/>
        </p:nvPicPr>
        <p:blipFill rotWithShape="1">
          <a:blip r:embed="rId3">
            <a:alphaModFix/>
          </a:blip>
          <a:srcRect/>
          <a:stretch/>
        </p:blipFill>
        <p:spPr>
          <a:xfrm>
            <a:off x="555874" y="1363508"/>
            <a:ext cx="1090095" cy="96362"/>
          </a:xfrm>
          <a:prstGeom prst="rect">
            <a:avLst/>
          </a:prstGeom>
          <a:noFill/>
          <a:ln>
            <a:noFill/>
          </a:ln>
        </p:spPr>
      </p:pic>
      <p:sp>
        <p:nvSpPr>
          <p:cNvPr id="55" name="Google Shape;55;p12"/>
          <p:cNvSpPr txBox="1">
            <a:spLocks noGrp="1"/>
          </p:cNvSpPr>
          <p:nvPr>
            <p:ph type="title"/>
          </p:nvPr>
        </p:nvSpPr>
        <p:spPr>
          <a:xfrm>
            <a:off x="460375" y="369733"/>
            <a:ext cx="8184662" cy="9937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3000"/>
              <a:buFont typeface="Encode Sans Black"/>
              <a:buNone/>
              <a:defRPr sz="3000" b="1" i="0" u="none" strike="noStrike" cap="non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2CA9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5" name="Picture 4">
            <a:extLst>
              <a:ext uri="{FF2B5EF4-FFF2-40B4-BE49-F238E27FC236}">
                <a16:creationId xmlns:a16="http://schemas.microsoft.com/office/drawing/2014/main" id="{2E599C88-094F-52C2-316E-B290E9084308}"/>
              </a:ext>
            </a:extLst>
          </p:cNvPr>
          <p:cNvPicPr>
            <a:picLocks noChangeAspect="1"/>
          </p:cNvPicPr>
          <p:nvPr/>
        </p:nvPicPr>
        <p:blipFill>
          <a:blip r:embed="rId3"/>
          <a:srcRect r="14357"/>
          <a:stretch/>
        </p:blipFill>
        <p:spPr>
          <a:xfrm>
            <a:off x="0" y="0"/>
            <a:ext cx="5426927" cy="5143500"/>
          </a:xfrm>
          <a:prstGeom prst="rect">
            <a:avLst/>
          </a:prstGeom>
        </p:spPr>
      </p:pic>
      <p:sp>
        <p:nvSpPr>
          <p:cNvPr id="76" name="Google Shape;76;p16"/>
          <p:cNvSpPr txBox="1">
            <a:spLocks noGrp="1"/>
          </p:cNvSpPr>
          <p:nvPr>
            <p:ph type="title"/>
          </p:nvPr>
        </p:nvSpPr>
        <p:spPr>
          <a:xfrm>
            <a:off x="5426926" y="-406875"/>
            <a:ext cx="3451573" cy="2676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000"/>
              <a:buFont typeface="Encode Sans Black"/>
              <a:buNone/>
            </a:pPr>
            <a:r>
              <a:rPr lang="en-US" sz="2800" dirty="0"/>
              <a:t>Understanding Wildfire Impact on Glendale</a:t>
            </a:r>
            <a:endParaRPr sz="2800" dirty="0"/>
          </a:p>
        </p:txBody>
      </p:sp>
      <p:sp>
        <p:nvSpPr>
          <p:cNvPr id="77" name="Google Shape;77;p16"/>
          <p:cNvSpPr txBox="1">
            <a:spLocks noGrp="1"/>
          </p:cNvSpPr>
          <p:nvPr>
            <p:ph type="title"/>
          </p:nvPr>
        </p:nvSpPr>
        <p:spPr>
          <a:xfrm>
            <a:off x="5426926" y="2270025"/>
            <a:ext cx="3655874" cy="993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3000"/>
              <a:buFont typeface="Encode Sans Black"/>
              <a:buNone/>
            </a:pPr>
            <a:r>
              <a:rPr lang="en-US" sz="1800" dirty="0">
                <a:solidFill>
                  <a:schemeClr val="accent5"/>
                </a:solidFill>
              </a:rPr>
              <a:t>Analyzing Wildfire Proximity, Air Quality and Health Outcomes</a:t>
            </a:r>
          </a:p>
        </p:txBody>
      </p:sp>
      <p:sp>
        <p:nvSpPr>
          <p:cNvPr id="78" name="Google Shape;78;p16"/>
          <p:cNvSpPr txBox="1"/>
          <p:nvPr/>
        </p:nvSpPr>
        <p:spPr>
          <a:xfrm>
            <a:off x="5426926" y="3320626"/>
            <a:ext cx="1948800" cy="26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lt2"/>
                </a:solidFill>
                <a:latin typeface="Encode Sans Black"/>
                <a:ea typeface="Encode Sans Black"/>
                <a:cs typeface="Encode Sans Black"/>
                <a:sym typeface="Encode Sans Black"/>
              </a:rPr>
              <a:t>Priyam Gupta</a:t>
            </a:r>
            <a:endParaRPr sz="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What is Glendale, CA Known For? Get to Know this City | Redfin">
            <a:extLst>
              <a:ext uri="{FF2B5EF4-FFF2-40B4-BE49-F238E27FC236}">
                <a16:creationId xmlns:a16="http://schemas.microsoft.com/office/drawing/2014/main" id="{B8A29077-163B-DB2C-BD00-DEBF8438C9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235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4360" y="0"/>
            <a:ext cx="7718770" cy="5143500"/>
          </a:xfrm>
          <a:prstGeom prst="rect">
            <a:avLst/>
          </a:prstGeom>
          <a:noFill/>
          <a:effectLst>
            <a:outerShdw blurRad="50800" dist="50800" dir="5400000" algn="ctr" rotWithShape="0">
              <a:srgbClr val="000000"/>
            </a:outerShdw>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ACA535F-327E-C4A8-422F-E11198129C14}"/>
              </a:ext>
            </a:extLst>
          </p:cNvPr>
          <p:cNvSpPr/>
          <p:nvPr/>
        </p:nvSpPr>
        <p:spPr>
          <a:xfrm>
            <a:off x="0" y="240879"/>
            <a:ext cx="7285384" cy="424166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43" name="Google Shape;143;p25"/>
          <p:cNvSpPr txBox="1">
            <a:spLocks noGrp="1"/>
          </p:cNvSpPr>
          <p:nvPr>
            <p:ph type="body" idx="1"/>
          </p:nvPr>
        </p:nvSpPr>
        <p:spPr>
          <a:xfrm>
            <a:off x="0" y="803613"/>
            <a:ext cx="7285384" cy="3113576"/>
          </a:xfrm>
          <a:prstGeom prst="rect">
            <a:avLst/>
          </a:prstGeom>
          <a:noFill/>
          <a:ln>
            <a:noFill/>
          </a:ln>
        </p:spPr>
        <p:txBody>
          <a:bodyPr spcFirstLastPara="1" wrap="square" lIns="91425" tIns="45700" rIns="91425" bIns="45700" anchor="t" anchorCtr="0">
            <a:noAutofit/>
          </a:bodyPr>
          <a:lstStyle/>
          <a:p>
            <a:pPr marL="412750" indent="-285750">
              <a:spcBef>
                <a:spcPts val="400"/>
              </a:spcBef>
              <a:buSzPts val="2000"/>
              <a:buFontTx/>
              <a:buChar char="-"/>
            </a:pPr>
            <a:r>
              <a:rPr lang="en-US" sz="1600" dirty="0"/>
              <a:t>In conclusion, while </a:t>
            </a:r>
            <a:r>
              <a:rPr lang="en-US" sz="1600" dirty="0">
                <a:solidFill>
                  <a:schemeClr val="accent4">
                    <a:lumMod val="10000"/>
                  </a:schemeClr>
                </a:solidFill>
              </a:rPr>
              <a:t>wildfires are indeed increasing </a:t>
            </a:r>
            <a:r>
              <a:rPr lang="en-US" sz="1600" dirty="0"/>
              <a:t>and pose potential risks, Glendale's proactive approach to </a:t>
            </a:r>
            <a:r>
              <a:rPr lang="en-US" sz="1600" dirty="0">
                <a:solidFill>
                  <a:schemeClr val="accent4">
                    <a:lumMod val="10000"/>
                  </a:schemeClr>
                </a:solidFill>
              </a:rPr>
              <a:t>healthcare is yielding positive results. </a:t>
            </a:r>
          </a:p>
          <a:p>
            <a:pPr marL="412750" indent="-285750">
              <a:spcBef>
                <a:spcPts val="400"/>
              </a:spcBef>
              <a:buSzPts val="2000"/>
              <a:buFontTx/>
              <a:buChar char="-"/>
            </a:pPr>
            <a:r>
              <a:rPr lang="en-US" sz="1600" dirty="0"/>
              <a:t>The </a:t>
            </a:r>
            <a:r>
              <a:rPr lang="en-US" sz="1600" dirty="0">
                <a:solidFill>
                  <a:schemeClr val="accent4">
                    <a:lumMod val="10000"/>
                  </a:schemeClr>
                </a:solidFill>
              </a:rPr>
              <a:t>decrease in asthma </a:t>
            </a:r>
            <a:r>
              <a:rPr lang="en-US" sz="1600" dirty="0"/>
              <a:t>hospitalizations suggests that our preventative healthcare strategies are successfully protecting residents against the adverse effects of wildfire smoke.</a:t>
            </a:r>
          </a:p>
          <a:p>
            <a:pPr marL="412750" indent="-285750">
              <a:spcBef>
                <a:spcPts val="400"/>
              </a:spcBef>
              <a:buSzPts val="2000"/>
              <a:buFontTx/>
              <a:buChar char="-"/>
            </a:pPr>
            <a:r>
              <a:rPr lang="en-US" sz="1600" dirty="0"/>
              <a:t>While the </a:t>
            </a:r>
            <a:r>
              <a:rPr lang="en-US" sz="1600" dirty="0">
                <a:solidFill>
                  <a:schemeClr val="accent4">
                    <a:lumMod val="10000"/>
                  </a:schemeClr>
                </a:solidFill>
              </a:rPr>
              <a:t>Smoke Impact Score </a:t>
            </a:r>
            <a:r>
              <a:rPr lang="en-US" sz="1600" dirty="0"/>
              <a:t>provides a useful tool for estimating potential air quality issues, it's clear that </a:t>
            </a:r>
            <a:r>
              <a:rPr lang="en-US" sz="1600" dirty="0">
                <a:solidFill>
                  <a:schemeClr val="accent4">
                    <a:lumMod val="10000"/>
                  </a:schemeClr>
                </a:solidFill>
              </a:rPr>
              <a:t>multiple factors </a:t>
            </a:r>
            <a:r>
              <a:rPr lang="en-US" sz="1600" dirty="0"/>
              <a:t>influence the actual conditions.</a:t>
            </a:r>
          </a:p>
          <a:p>
            <a:pPr marL="412750" lvl="0" indent="-285750" rtl="0">
              <a:spcBef>
                <a:spcPts val="400"/>
              </a:spcBef>
              <a:spcAft>
                <a:spcPts val="0"/>
              </a:spcAft>
              <a:buClr>
                <a:schemeClr val="dk2"/>
              </a:buClr>
              <a:buSzPts val="2000"/>
              <a:buFontTx/>
              <a:buChar char="-"/>
            </a:pPr>
            <a:r>
              <a:rPr lang="en-US" sz="1600" dirty="0"/>
              <a:t>These </a:t>
            </a:r>
            <a:r>
              <a:rPr lang="en-US" sz="1600" dirty="0">
                <a:solidFill>
                  <a:schemeClr val="accent4">
                    <a:lumMod val="10000"/>
                  </a:schemeClr>
                </a:solidFill>
              </a:rPr>
              <a:t>findings are encouraging </a:t>
            </a:r>
            <a:r>
              <a:rPr lang="en-US" sz="1600" dirty="0"/>
              <a:t>and underscore the importance of continuing to invest in and support such initiatives</a:t>
            </a:r>
            <a:endParaRPr lang="en-US" sz="2000" dirty="0"/>
          </a:p>
        </p:txBody>
      </p:sp>
      <p:sp>
        <p:nvSpPr>
          <p:cNvPr id="144" name="Google Shape;144;p25"/>
          <p:cNvSpPr txBox="1">
            <a:spLocks noGrp="1"/>
          </p:cNvSpPr>
          <p:nvPr>
            <p:ph type="title"/>
          </p:nvPr>
        </p:nvSpPr>
        <p:spPr>
          <a:xfrm>
            <a:off x="152263" y="297710"/>
            <a:ext cx="8184662" cy="57405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000"/>
              <a:buFont typeface="Encode Sans Black"/>
              <a:buNone/>
            </a:pPr>
            <a:r>
              <a:rPr lang="en-US" dirty="0"/>
              <a:t>Research Conclusions and outcomes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7"/>
          <p:cNvSpPr txBox="1">
            <a:spLocks noGrp="1"/>
          </p:cNvSpPr>
          <p:nvPr>
            <p:ph type="title"/>
          </p:nvPr>
        </p:nvSpPr>
        <p:spPr>
          <a:xfrm>
            <a:off x="447922" y="369285"/>
            <a:ext cx="8197109" cy="99377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000"/>
              <a:buFont typeface="Encode Sans Black"/>
              <a:buNone/>
            </a:pPr>
            <a:r>
              <a:rPr lang="en-US" dirty="0"/>
              <a:t>Background - The Rising Threat of Wildfires</a:t>
            </a:r>
            <a:endParaRPr dirty="0"/>
          </a:p>
        </p:txBody>
      </p:sp>
      <p:sp>
        <p:nvSpPr>
          <p:cNvPr id="12" name="Rectangle 9">
            <a:extLst>
              <a:ext uri="{FF2B5EF4-FFF2-40B4-BE49-F238E27FC236}">
                <a16:creationId xmlns:a16="http://schemas.microsoft.com/office/drawing/2014/main" id="{25F284A8-F53C-F62A-B5D2-93DA58A0A1F1}"/>
              </a:ext>
            </a:extLst>
          </p:cNvPr>
          <p:cNvSpPr>
            <a:spLocks noGrp="1" noChangeArrowheads="1"/>
          </p:cNvSpPr>
          <p:nvPr>
            <p:ph type="body" idx="1"/>
          </p:nvPr>
        </p:nvSpPr>
        <p:spPr bwMode="auto">
          <a:xfrm>
            <a:off x="447922" y="1524929"/>
            <a:ext cx="67665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Increasing frequency and severity of wildfires over the decades.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50787429-5EA6-320B-7D13-E974E873EC93}"/>
              </a:ext>
            </a:extLst>
          </p:cNvPr>
          <p:cNvPicPr>
            <a:picLocks noChangeAspect="1"/>
          </p:cNvPicPr>
          <p:nvPr/>
        </p:nvPicPr>
        <p:blipFill>
          <a:blip r:embed="rId3"/>
          <a:stretch>
            <a:fillRect/>
          </a:stretch>
        </p:blipFill>
        <p:spPr>
          <a:xfrm>
            <a:off x="527436" y="1972506"/>
            <a:ext cx="5406226" cy="29537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354632" y="1363185"/>
            <a:ext cx="5445600" cy="739100"/>
          </a:xfrm>
          <a:prstGeom prst="rect">
            <a:avLst/>
          </a:prstGeom>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114300" lvl="0" indent="0" algn="l" rtl="0">
              <a:spcBef>
                <a:spcPts val="480"/>
              </a:spcBef>
              <a:spcAft>
                <a:spcPts val="0"/>
              </a:spcAft>
              <a:buSzPts val="1800"/>
              <a:buNone/>
            </a:pPr>
            <a:r>
              <a:rPr lang="en-US" sz="1400" dirty="0"/>
              <a:t>histogram showing the number of wildfires by distance from Glendale.</a:t>
            </a:r>
            <a:endParaRPr dirty="0"/>
          </a:p>
        </p:txBody>
      </p:sp>
      <p:sp>
        <p:nvSpPr>
          <p:cNvPr id="93" name="Google Shape;93;p18"/>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IN" dirty="0"/>
              <a:t>Wildfire Distribution Relative to Glendale</a:t>
            </a:r>
            <a:endParaRPr dirty="0"/>
          </a:p>
        </p:txBody>
      </p:sp>
      <p:pic>
        <p:nvPicPr>
          <p:cNvPr id="3" name="Picture 2">
            <a:extLst>
              <a:ext uri="{FF2B5EF4-FFF2-40B4-BE49-F238E27FC236}">
                <a16:creationId xmlns:a16="http://schemas.microsoft.com/office/drawing/2014/main" id="{794310FB-EEFB-5852-001B-F4A0EFFA72EA}"/>
              </a:ext>
            </a:extLst>
          </p:cNvPr>
          <p:cNvPicPr>
            <a:picLocks noChangeAspect="1"/>
          </p:cNvPicPr>
          <p:nvPr/>
        </p:nvPicPr>
        <p:blipFill>
          <a:blip r:embed="rId3"/>
          <a:stretch>
            <a:fillRect/>
          </a:stretch>
        </p:blipFill>
        <p:spPr>
          <a:xfrm>
            <a:off x="354632" y="1868556"/>
            <a:ext cx="5726229" cy="3089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Introducing the Smoke Impact Score</a:t>
            </a:r>
            <a:endParaRPr dirty="0"/>
          </a:p>
        </p:txBody>
      </p:sp>
      <p:sp>
        <p:nvSpPr>
          <p:cNvPr id="7" name="Text Placeholder 6">
            <a:extLst>
              <a:ext uri="{FF2B5EF4-FFF2-40B4-BE49-F238E27FC236}">
                <a16:creationId xmlns:a16="http://schemas.microsoft.com/office/drawing/2014/main" id="{D3E3CA95-380E-4E7A-18D9-5EF3E4AD770E}"/>
              </a:ext>
            </a:extLst>
          </p:cNvPr>
          <p:cNvSpPr>
            <a:spLocks noGrp="1" noChangeArrowheads="1"/>
          </p:cNvSpPr>
          <p:nvPr>
            <p:ph type="body" idx="1"/>
          </p:nvPr>
        </p:nvSpPr>
        <p:spPr bwMode="auto">
          <a:xfrm>
            <a:off x="447922" y="1212553"/>
            <a:ext cx="594585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Fire size (with cube-root scaling)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Distance from Glendale (with inverse-linear scaling)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Baseline impact for large fires.</a:t>
            </a:r>
          </a:p>
        </p:txBody>
      </p:sp>
      <p:pic>
        <p:nvPicPr>
          <p:cNvPr id="9" name="Picture 8">
            <a:extLst>
              <a:ext uri="{FF2B5EF4-FFF2-40B4-BE49-F238E27FC236}">
                <a16:creationId xmlns:a16="http://schemas.microsoft.com/office/drawing/2014/main" id="{EEEDC706-A1F3-7B9D-8E25-246F08E87D0D}"/>
              </a:ext>
            </a:extLst>
          </p:cNvPr>
          <p:cNvPicPr>
            <a:picLocks noChangeAspect="1"/>
          </p:cNvPicPr>
          <p:nvPr/>
        </p:nvPicPr>
        <p:blipFill>
          <a:blip r:embed="rId3"/>
          <a:stretch>
            <a:fillRect/>
          </a:stretch>
        </p:blipFill>
        <p:spPr>
          <a:xfrm>
            <a:off x="568454" y="2412882"/>
            <a:ext cx="5180693" cy="27306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0"/>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Smoke Impact Score vs. Air Quality Index</a:t>
            </a:r>
            <a:endParaRPr dirty="0"/>
          </a:p>
        </p:txBody>
      </p:sp>
      <p:sp>
        <p:nvSpPr>
          <p:cNvPr id="2" name="Rectangle 1">
            <a:extLst>
              <a:ext uri="{FF2B5EF4-FFF2-40B4-BE49-F238E27FC236}">
                <a16:creationId xmlns:a16="http://schemas.microsoft.com/office/drawing/2014/main" id="{72385F82-3D1B-96CE-7FBD-0ECFA680A48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scatter plot showing the relationship between Smoke Impact Score and AQI.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 Placeholder 4">
            <a:extLst>
              <a:ext uri="{FF2B5EF4-FFF2-40B4-BE49-F238E27FC236}">
                <a16:creationId xmlns:a16="http://schemas.microsoft.com/office/drawing/2014/main" id="{06289428-5455-E224-60ED-A998EA6CD39D}"/>
              </a:ext>
            </a:extLst>
          </p:cNvPr>
          <p:cNvSpPr>
            <a:spLocks noGrp="1" noChangeArrowheads="1"/>
          </p:cNvSpPr>
          <p:nvPr>
            <p:ph type="body" idx="1"/>
          </p:nvPr>
        </p:nvSpPr>
        <p:spPr bwMode="auto">
          <a:xfrm>
            <a:off x="566324" y="1529205"/>
            <a:ext cx="59041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tx1"/>
                </a:solidFill>
                <a:effectLst/>
                <a:latin typeface="Arial" panose="020B0604020202020204" pitchFamily="34" charset="0"/>
              </a:rPr>
              <a:t>Relationship between Smoke Impact Score and AQI.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DEBB86D-4D31-D2F7-11AE-3D62599D4394}"/>
              </a:ext>
            </a:extLst>
          </p:cNvPr>
          <p:cNvPicPr>
            <a:picLocks noChangeAspect="1"/>
          </p:cNvPicPr>
          <p:nvPr/>
        </p:nvPicPr>
        <p:blipFill>
          <a:blip r:embed="rId3"/>
          <a:stretch>
            <a:fillRect/>
          </a:stretch>
        </p:blipFill>
        <p:spPr>
          <a:xfrm>
            <a:off x="566324" y="1848958"/>
            <a:ext cx="5607801" cy="2782677"/>
          </a:xfrm>
          <a:prstGeom prst="rect">
            <a:avLst/>
          </a:prstGeom>
        </p:spPr>
      </p:pic>
      <p:sp>
        <p:nvSpPr>
          <p:cNvPr id="9" name="Text Placeholder 4">
            <a:extLst>
              <a:ext uri="{FF2B5EF4-FFF2-40B4-BE49-F238E27FC236}">
                <a16:creationId xmlns:a16="http://schemas.microsoft.com/office/drawing/2014/main" id="{E9C89AB8-27C4-AC9A-CE42-C10DD7DA7E70}"/>
              </a:ext>
            </a:extLst>
          </p:cNvPr>
          <p:cNvSpPr txBox="1">
            <a:spLocks noChangeArrowheads="1"/>
          </p:cNvSpPr>
          <p:nvPr/>
        </p:nvSpPr>
        <p:spPr bwMode="auto">
          <a:xfrm>
            <a:off x="6174125" y="2571750"/>
            <a:ext cx="22033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lnSpc>
                <a:spcPct val="100000"/>
              </a:lnSpc>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lnSpc>
                <a:spcPct val="100000"/>
              </a:lnSpc>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eaLnBrk="0" fontAlgn="base" hangingPunct="0">
              <a:spcBef>
                <a:spcPct val="0"/>
              </a:spcBef>
              <a:spcAft>
                <a:spcPct val="0"/>
              </a:spcAft>
              <a:buClrTx/>
              <a:buSzTx/>
              <a:buFontTx/>
              <a:buNone/>
            </a:pPr>
            <a:r>
              <a:rPr lang="en-US" dirty="0"/>
              <a:t>no strong linear relationship </a:t>
            </a:r>
            <a:endParaRPr lang="en-US" altLang="en-US" sz="6000" dirty="0">
              <a:solidFill>
                <a:schemeClr val="tx1"/>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6" name="Rectangle 5">
            <a:extLst>
              <a:ext uri="{FF2B5EF4-FFF2-40B4-BE49-F238E27FC236}">
                <a16:creationId xmlns:a16="http://schemas.microsoft.com/office/drawing/2014/main" id="{D7B64AC2-A9DA-F3CC-1C80-AD6EF4791BE2}"/>
              </a:ext>
            </a:extLst>
          </p:cNvPr>
          <p:cNvSpPr/>
          <p:nvPr/>
        </p:nvSpPr>
        <p:spPr>
          <a:xfrm>
            <a:off x="6013174" y="4532243"/>
            <a:ext cx="2631948" cy="367748"/>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4" name="Google Shape;114;p21"/>
          <p:cNvSpPr txBox="1">
            <a:spLocks noGrp="1"/>
          </p:cNvSpPr>
          <p:nvPr>
            <p:ph type="body" idx="1"/>
          </p:nvPr>
        </p:nvSpPr>
        <p:spPr>
          <a:xfrm>
            <a:off x="447922" y="1445850"/>
            <a:ext cx="6022452" cy="3195724"/>
          </a:xfrm>
          <a:prstGeom prst="rect">
            <a:avLst/>
          </a:prstGeom>
        </p:spPr>
        <p:txBody>
          <a:bodyPr spcFirstLastPara="1" wrap="square" lIns="91425" tIns="45700" rIns="91425" bIns="45700" anchor="t" anchorCtr="0">
            <a:noAutofit/>
          </a:bodyPr>
          <a:lstStyle/>
          <a:p>
            <a:pPr marL="114300" indent="0">
              <a:buSzPts val="1800"/>
              <a:buNone/>
            </a:pPr>
            <a:r>
              <a:rPr lang="en-US" sz="1600" dirty="0"/>
              <a:t>Recognizing that air quality alone doesn't tell the whole story, I plan to extend my research to examine how AQI correlates with respiratory health outcomes in Glendale. </a:t>
            </a:r>
          </a:p>
          <a:p>
            <a:pPr marL="114300" indent="0">
              <a:buSzPts val="1800"/>
              <a:buNone/>
            </a:pPr>
            <a:endParaRPr lang="en-US" sz="1600" dirty="0"/>
          </a:p>
          <a:p>
            <a:pPr marL="114300" indent="0">
              <a:buSzPts val="1800"/>
              <a:buNone/>
            </a:pPr>
            <a:r>
              <a:rPr lang="en-US" sz="1600" dirty="0"/>
              <a:t>Specifically, I'll analyze hospital admission rates for conditions like </a:t>
            </a:r>
            <a:r>
              <a:rPr lang="en-US" sz="1600" dirty="0">
                <a:solidFill>
                  <a:schemeClr val="accent6"/>
                </a:solidFill>
              </a:rPr>
              <a:t>asthma and bronchitis </a:t>
            </a:r>
            <a:r>
              <a:rPr lang="en-US" sz="1600" dirty="0"/>
              <a:t>during periods of high smoke impact. By understanding this relationship, we can provide valuable insights for public health planning, resource allocation, and community advisories. </a:t>
            </a:r>
          </a:p>
        </p:txBody>
      </p:sp>
      <p:sp>
        <p:nvSpPr>
          <p:cNvPr id="115" name="Google Shape;115;p21"/>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Extension Plan - Linking to Health Outcomes</a:t>
            </a:r>
            <a:endParaRPr dirty="0"/>
          </a:p>
        </p:txBody>
      </p:sp>
      <p:pic>
        <p:nvPicPr>
          <p:cNvPr id="5" name="Picture 4">
            <a:extLst>
              <a:ext uri="{FF2B5EF4-FFF2-40B4-BE49-F238E27FC236}">
                <a16:creationId xmlns:a16="http://schemas.microsoft.com/office/drawing/2014/main" id="{4B754841-8C26-9F4F-30B9-3AFB278C36CE}"/>
              </a:ext>
            </a:extLst>
          </p:cNvPr>
          <p:cNvPicPr>
            <a:picLocks noChangeAspect="1"/>
          </p:cNvPicPr>
          <p:nvPr/>
        </p:nvPicPr>
        <p:blipFill>
          <a:blip r:embed="rId3"/>
          <a:stretch>
            <a:fillRect/>
          </a:stretch>
        </p:blipFill>
        <p:spPr>
          <a:xfrm>
            <a:off x="6674684" y="897544"/>
            <a:ext cx="1522675" cy="41717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body" idx="1"/>
          </p:nvPr>
        </p:nvSpPr>
        <p:spPr>
          <a:xfrm>
            <a:off x="454025" y="1730675"/>
            <a:ext cx="3869400" cy="26328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en-US" sz="1800" dirty="0"/>
              <a:t>Over the past decade. Contrary to what one might expect, the number of patients admitted has been </a:t>
            </a:r>
            <a:r>
              <a:rPr lang="en-US" sz="1800" dirty="0">
                <a:solidFill>
                  <a:schemeClr val="accent6"/>
                </a:solidFill>
              </a:rPr>
              <a:t>going down</a:t>
            </a:r>
            <a:r>
              <a:rPr lang="en-US" sz="1800" dirty="0"/>
              <a:t>.</a:t>
            </a:r>
          </a:p>
          <a:p>
            <a:pPr marL="114300" lvl="0" indent="0" algn="l" rtl="0">
              <a:spcBef>
                <a:spcPts val="480"/>
              </a:spcBef>
              <a:spcAft>
                <a:spcPts val="0"/>
              </a:spcAft>
              <a:buSzPts val="1800"/>
              <a:buNone/>
            </a:pPr>
            <a:endParaRPr lang="en-US" sz="1800" dirty="0"/>
          </a:p>
          <a:p>
            <a:pPr marL="457200" lvl="0" indent="-342900" algn="l" rtl="0">
              <a:spcBef>
                <a:spcPts val="480"/>
              </a:spcBef>
              <a:spcAft>
                <a:spcPts val="0"/>
              </a:spcAft>
              <a:buSzPts val="1800"/>
              <a:buChar char="-"/>
            </a:pPr>
            <a:r>
              <a:rPr lang="en-US" sz="1800" dirty="0"/>
              <a:t>Even as wildfires become more </a:t>
            </a:r>
            <a:r>
              <a:rPr lang="en-US" sz="1800" dirty="0">
                <a:solidFill>
                  <a:schemeClr val="accent6"/>
                </a:solidFill>
              </a:rPr>
              <a:t>frequent and severe.</a:t>
            </a:r>
            <a:endParaRPr sz="1800" dirty="0">
              <a:solidFill>
                <a:schemeClr val="accent6"/>
              </a:solidFill>
            </a:endParaRPr>
          </a:p>
        </p:txBody>
      </p:sp>
      <p:sp>
        <p:nvSpPr>
          <p:cNvPr id="122" name="Google Shape;122;p22"/>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Analysis of Asthma Hospitalizations Over Time</a:t>
            </a:r>
            <a:endParaRPr dirty="0"/>
          </a:p>
        </p:txBody>
      </p:sp>
      <p:pic>
        <p:nvPicPr>
          <p:cNvPr id="5" name="Picture 4">
            <a:extLst>
              <a:ext uri="{FF2B5EF4-FFF2-40B4-BE49-F238E27FC236}">
                <a16:creationId xmlns:a16="http://schemas.microsoft.com/office/drawing/2014/main" id="{FEA6E217-3AE8-8E37-A0B2-1BF418DCF444}"/>
              </a:ext>
            </a:extLst>
          </p:cNvPr>
          <p:cNvPicPr>
            <a:picLocks noChangeAspect="1"/>
          </p:cNvPicPr>
          <p:nvPr/>
        </p:nvPicPr>
        <p:blipFill>
          <a:blip r:embed="rId3"/>
          <a:stretch>
            <a:fillRect/>
          </a:stretch>
        </p:blipFill>
        <p:spPr>
          <a:xfrm>
            <a:off x="4323425" y="1969411"/>
            <a:ext cx="4396472" cy="23940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3"/>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Policies leading to reduce wildfire</a:t>
            </a:r>
            <a:br>
              <a:rPr lang="en-US" dirty="0"/>
            </a:br>
            <a:r>
              <a:rPr lang="en-US" dirty="0"/>
              <a:t>and suggestions</a:t>
            </a:r>
            <a:endParaRPr dirty="0"/>
          </a:p>
        </p:txBody>
      </p:sp>
      <p:sp>
        <p:nvSpPr>
          <p:cNvPr id="4" name="Rectangle 1">
            <a:extLst>
              <a:ext uri="{FF2B5EF4-FFF2-40B4-BE49-F238E27FC236}">
                <a16:creationId xmlns:a16="http://schemas.microsoft.com/office/drawing/2014/main" id="{A1E2CEB5-FE73-4CCE-D97A-36E0F9DB88C6}"/>
              </a:ext>
            </a:extLst>
          </p:cNvPr>
          <p:cNvSpPr>
            <a:spLocks noGrp="1" noChangeArrowheads="1"/>
          </p:cNvSpPr>
          <p:nvPr>
            <p:ph type="body" idx="1"/>
          </p:nvPr>
        </p:nvSpPr>
        <p:spPr bwMode="auto">
          <a:xfrm>
            <a:off x="447922" y="1568466"/>
            <a:ext cx="514780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Existing Policies</a:t>
            </a:r>
          </a:p>
          <a:p>
            <a:pPr marL="628650" lvl="1" indent="-171450" eaLnBrk="0" fontAlgn="base" hangingPunct="0">
              <a:spcBef>
                <a:spcPct val="0"/>
              </a:spcBef>
              <a:spcAft>
                <a:spcPct val="0"/>
              </a:spcAft>
              <a:buClrTx/>
              <a:buSzTx/>
            </a:pPr>
            <a:r>
              <a:rPr kumimoji="0" lang="en-US" altLang="en-US" sz="1800" b="1" i="0" u="none" strike="noStrike" cap="none" normalizeH="0" baseline="0" dirty="0">
                <a:ln>
                  <a:noFill/>
                </a:ln>
                <a:solidFill>
                  <a:schemeClr val="tx1"/>
                </a:solidFill>
                <a:effectLst/>
                <a:latin typeface="Arial" panose="020B0604020202020204" pitchFamily="34" charset="0"/>
              </a:rPr>
              <a:t>Camp Not-A-Wheeze Partnership</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spcBef>
                <a:spcPct val="0"/>
              </a:spcBef>
              <a:spcAft>
                <a:spcPct val="0"/>
              </a:spcAft>
              <a:buClrTx/>
              <a:buSzTx/>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STEM kits for air quality education</a:t>
            </a:r>
          </a:p>
          <a:p>
            <a:pPr marL="914400" lvl="2" indent="0" eaLnBrk="0" fontAlgn="base" hangingPunct="0">
              <a:spcBef>
                <a:spcPct val="0"/>
              </a:spcBef>
              <a:spcAft>
                <a:spcPct val="0"/>
              </a:spcAft>
              <a:buClrTx/>
              <a:buSzTx/>
              <a:buFontTx/>
              <a:buChar char="•"/>
            </a:pPr>
            <a:r>
              <a:rPr lang="en-US" altLang="en-US" sz="1200" b="0" dirty="0">
                <a:solidFill>
                  <a:schemeClr val="tx1"/>
                </a:solidFill>
                <a:latin typeface="Arial" panose="020B0604020202020204" pitchFamily="34" charset="0"/>
              </a:rPr>
              <a:t>Focus on clean air and asthma management for kids</a:t>
            </a:r>
          </a:p>
          <a:p>
            <a:pPr marL="1085850" lvl="2" indent="-171450" eaLnBrk="0" fontAlgn="base" hangingPunct="0">
              <a:spcBef>
                <a:spcPct val="0"/>
              </a:spcBef>
              <a:spcAft>
                <a:spcPct val="0"/>
              </a:spcAft>
              <a:buClrTx/>
              <a:buSzTx/>
            </a:pPr>
            <a:endParaRPr lang="en-US" altLang="en-US" sz="1200" b="0" dirty="0">
              <a:solidFill>
                <a:schemeClr val="tx1"/>
              </a:solidFill>
              <a:latin typeface="Arial" panose="020B0604020202020204" pitchFamily="34" charset="0"/>
            </a:endParaRPr>
          </a:p>
          <a:p>
            <a:pPr marL="628650" lvl="1" indent="-171450" eaLnBrk="0" fontAlgn="base" hangingPunct="0">
              <a:spcBef>
                <a:spcPct val="0"/>
              </a:spcBef>
              <a:spcAft>
                <a:spcPct val="0"/>
              </a:spcAft>
              <a:buClrTx/>
              <a:buSzTx/>
            </a:pPr>
            <a:r>
              <a:rPr lang="en-US" altLang="en-US" sz="1800" dirty="0">
                <a:solidFill>
                  <a:schemeClr val="tx1"/>
                </a:solidFill>
                <a:latin typeface="Arial" panose="020B0604020202020204" pitchFamily="34" charset="0"/>
              </a:rPr>
              <a:t>L</a:t>
            </a:r>
            <a:r>
              <a:rPr kumimoji="0" lang="en-US" altLang="en-US" sz="1800" b="1" i="0" u="none" strike="noStrike" cap="none" normalizeH="0" baseline="0" dirty="0">
                <a:ln>
                  <a:noFill/>
                </a:ln>
                <a:solidFill>
                  <a:schemeClr val="tx1"/>
                </a:solidFill>
                <a:effectLst/>
                <a:latin typeface="Arial" panose="020B0604020202020204" pitchFamily="34" charset="0"/>
              </a:rPr>
              <a:t>ean Air Make More Campaign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spcBef>
                <a:spcPct val="0"/>
              </a:spcBef>
              <a:spcAft>
                <a:spcPct val="0"/>
              </a:spcAft>
              <a:buClrTx/>
              <a:buSzTx/>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Mobile app for air quality updates</a:t>
            </a:r>
          </a:p>
          <a:p>
            <a:pPr marL="914400" lvl="2" indent="0" eaLnBrk="0" fontAlgn="base" hangingPunct="0">
              <a:spcBef>
                <a:spcPct val="0"/>
              </a:spcBef>
              <a:spcAft>
                <a:spcPct val="0"/>
              </a:spcAft>
              <a:buClrTx/>
              <a:buSzTx/>
              <a:buFontTx/>
              <a:buChar char="•"/>
            </a:pPr>
            <a:r>
              <a:rPr kumimoji="0" lang="en-US" altLang="en-US" sz="1200" b="0" i="0" u="none" strike="noStrike" cap="none" normalizeH="0" baseline="0" dirty="0">
                <a:ln>
                  <a:noFill/>
                </a:ln>
                <a:solidFill>
                  <a:schemeClr val="tx1"/>
                </a:solidFill>
                <a:effectLst/>
                <a:latin typeface="Arial" panose="020B0604020202020204" pitchFamily="34" charset="0"/>
              </a:rPr>
              <a:t>Tips for residents to improve air quality</a:t>
            </a:r>
          </a:p>
        </p:txBody>
      </p:sp>
      <p:pic>
        <p:nvPicPr>
          <p:cNvPr id="5123" name="Picture 3" descr="Air Quality &amp; Dust Control | Gilbert, Arizona">
            <a:extLst>
              <a:ext uri="{FF2B5EF4-FFF2-40B4-BE49-F238E27FC236}">
                <a16:creationId xmlns:a16="http://schemas.microsoft.com/office/drawing/2014/main" id="{D04E9804-24DF-BE58-233E-25EE202BC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6" y="335052"/>
            <a:ext cx="1696139" cy="11439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B476A6-5D83-7DF2-9B49-9F7CD55EFEF7}"/>
              </a:ext>
            </a:extLst>
          </p:cNvPr>
          <p:cNvPicPr>
            <a:picLocks noChangeAspect="1"/>
          </p:cNvPicPr>
          <p:nvPr/>
        </p:nvPicPr>
        <p:blipFill>
          <a:blip r:embed="rId4"/>
          <a:stretch>
            <a:fillRect/>
          </a:stretch>
        </p:blipFill>
        <p:spPr>
          <a:xfrm>
            <a:off x="5864335" y="1630018"/>
            <a:ext cx="2991430" cy="2870896"/>
          </a:xfrm>
          <a:prstGeom prst="rect">
            <a:avLst/>
          </a:prstGeom>
        </p:spPr>
      </p:pic>
      <p:sp>
        <p:nvSpPr>
          <p:cNvPr id="12" name="Rectangle 1">
            <a:extLst>
              <a:ext uri="{FF2B5EF4-FFF2-40B4-BE49-F238E27FC236}">
                <a16:creationId xmlns:a16="http://schemas.microsoft.com/office/drawing/2014/main" id="{F8B18206-A7E0-917C-66D9-C75134C87BBF}"/>
              </a:ext>
            </a:extLst>
          </p:cNvPr>
          <p:cNvSpPr txBox="1">
            <a:spLocks noChangeArrowheads="1"/>
          </p:cNvSpPr>
          <p:nvPr/>
        </p:nvSpPr>
        <p:spPr bwMode="auto">
          <a:xfrm>
            <a:off x="447922" y="3376654"/>
            <a:ext cx="514780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2"/>
              </a:buClr>
              <a:buSzPts val="2400"/>
              <a:buFont typeface="Merriweather Sans"/>
              <a:buChar char="&gt;"/>
              <a:defRPr sz="2400" b="1" i="0" u="none" strike="noStrike" cap="none">
                <a:solidFill>
                  <a:schemeClr val="dk2"/>
                </a:solidFill>
                <a:latin typeface="Open Sans"/>
                <a:ea typeface="Open Sans"/>
                <a:cs typeface="Open Sans"/>
                <a:sym typeface="Open Sans"/>
              </a:defRPr>
            </a:lvl1pPr>
            <a:lvl2pPr marL="914400" marR="0" lvl="1" indent="-355600" algn="l" rtl="0">
              <a:lnSpc>
                <a:spcPct val="100000"/>
              </a:lnSpc>
              <a:spcBef>
                <a:spcPts val="400"/>
              </a:spcBef>
              <a:spcAft>
                <a:spcPts val="0"/>
              </a:spcAft>
              <a:buClr>
                <a:schemeClr val="dk2"/>
              </a:buClr>
              <a:buSzPts val="2000"/>
              <a:buFont typeface="Arial"/>
              <a:buChar char="–"/>
              <a:defRPr sz="2000" b="1" i="0" u="none" strike="noStrike" cap="none">
                <a:solidFill>
                  <a:schemeClr val="dk2"/>
                </a:solidFill>
                <a:latin typeface="Open Sans"/>
                <a:ea typeface="Open Sans"/>
                <a:cs typeface="Open Sans"/>
                <a:sym typeface="Open Sans"/>
              </a:defRPr>
            </a:lvl2pPr>
            <a:lvl3pPr marL="1371600" marR="0" lvl="2" indent="-342900" algn="l" rtl="0">
              <a:lnSpc>
                <a:spcPct val="100000"/>
              </a:lnSpc>
              <a:spcBef>
                <a:spcPts val="360"/>
              </a:spcBef>
              <a:spcAft>
                <a:spcPts val="0"/>
              </a:spcAft>
              <a:buClr>
                <a:schemeClr val="dk2"/>
              </a:buClr>
              <a:buSzPts val="1800"/>
              <a:buFont typeface="Merriweather Sans"/>
              <a:buChar char="&gt;"/>
              <a:defRPr sz="1800" b="1" i="0" u="none" strike="noStrike" cap="none">
                <a:solidFill>
                  <a:schemeClr val="dk2"/>
                </a:solidFill>
                <a:latin typeface="Open Sans"/>
                <a:ea typeface="Open Sans"/>
                <a:cs typeface="Open Sans"/>
                <a:sym typeface="Open Sans"/>
              </a:defRPr>
            </a:lvl3pPr>
            <a:lvl4pPr marL="1828800" marR="0" lvl="3" indent="-330200" algn="l" rtl="0">
              <a:lnSpc>
                <a:spcPct val="100000"/>
              </a:lnSpc>
              <a:spcBef>
                <a:spcPts val="320"/>
              </a:spcBef>
              <a:spcAft>
                <a:spcPts val="0"/>
              </a:spcAft>
              <a:buClr>
                <a:schemeClr val="dk2"/>
              </a:buClr>
              <a:buSzPts val="1600"/>
              <a:buFont typeface="Arial"/>
              <a:buChar char="–"/>
              <a:defRPr sz="1600" b="1"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280"/>
              </a:spcBef>
              <a:spcAft>
                <a:spcPts val="0"/>
              </a:spcAft>
              <a:buClr>
                <a:schemeClr val="dk2"/>
              </a:buClr>
              <a:buSzPts val="1400"/>
              <a:buFont typeface="Merriweather Sans"/>
              <a:buChar char="&gt;"/>
              <a:defRPr sz="1400" b="1" i="0" u="none" strike="noStrike" cap="none">
                <a:solidFill>
                  <a:schemeClr val="dk2"/>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eaLnBrk="0" fontAlgn="base" hangingPunct="0">
              <a:spcBef>
                <a:spcPct val="0"/>
              </a:spcBef>
              <a:spcAft>
                <a:spcPct val="0"/>
              </a:spcAft>
              <a:buClrTx/>
              <a:buSzTx/>
              <a:buNone/>
            </a:pPr>
            <a:r>
              <a:rPr lang="en-US" altLang="en-US" sz="1600" dirty="0">
                <a:solidFill>
                  <a:schemeClr val="tx1"/>
                </a:solidFill>
                <a:latin typeface="+mj-lt"/>
              </a:rPr>
              <a:t>Policy Suggestions</a:t>
            </a:r>
          </a:p>
          <a:p>
            <a:pPr marL="457200" lvl="1" indent="0" eaLnBrk="0" fontAlgn="base" hangingPunct="0">
              <a:spcBef>
                <a:spcPct val="0"/>
              </a:spcBef>
              <a:spcAft>
                <a:spcPct val="0"/>
              </a:spcAft>
              <a:buClrTx/>
              <a:buSzTx/>
              <a:buFontTx/>
              <a:buChar char="•"/>
            </a:pPr>
            <a:r>
              <a:rPr lang="en-IN" sz="1200" b="0" i="0" dirty="0">
                <a:effectLst/>
                <a:latin typeface="+mj-lt"/>
              </a:rPr>
              <a:t>Implement a robust fuels reduction strategy like thinning trees</a:t>
            </a:r>
          </a:p>
          <a:p>
            <a:pPr marL="457200" lvl="1" indent="0" eaLnBrk="0" fontAlgn="base" hangingPunct="0">
              <a:spcBef>
                <a:spcPct val="0"/>
              </a:spcBef>
              <a:spcAft>
                <a:spcPct val="0"/>
              </a:spcAft>
              <a:buClrTx/>
              <a:buSzTx/>
              <a:buFontTx/>
              <a:buChar char="•"/>
            </a:pPr>
            <a:r>
              <a:rPr lang="en-IN" sz="1200" b="0" i="0" dirty="0">
                <a:effectLst/>
                <a:latin typeface="+mj-lt"/>
              </a:rPr>
              <a:t> Investing watershed health restoration</a:t>
            </a:r>
          </a:p>
          <a:p>
            <a:pPr marL="457200" lvl="1" indent="0" eaLnBrk="0" fontAlgn="base" hangingPunct="0">
              <a:spcBef>
                <a:spcPct val="0"/>
              </a:spcBef>
              <a:spcAft>
                <a:spcPct val="0"/>
              </a:spcAft>
              <a:buClrTx/>
              <a:buSzTx/>
              <a:buFontTx/>
              <a:buChar char="•"/>
            </a:pPr>
            <a:r>
              <a:rPr lang="en-IN" sz="1200" b="0" dirty="0">
                <a:latin typeface="+mj-lt"/>
              </a:rPr>
              <a:t>Development of fire resistant landscapes</a:t>
            </a:r>
            <a:endParaRPr lang="en-IN" sz="1200" b="0" i="0" dirty="0">
              <a:effectLst/>
              <a:latin typeface="+mj-lt"/>
            </a:endParaRPr>
          </a:p>
          <a:p>
            <a:pPr marL="457200" lvl="1" indent="0" eaLnBrk="0" fontAlgn="base" hangingPunct="0">
              <a:spcBef>
                <a:spcPct val="0"/>
              </a:spcBef>
              <a:spcAft>
                <a:spcPct val="0"/>
              </a:spcAft>
              <a:buClrTx/>
              <a:buSzTx/>
              <a:buFontTx/>
              <a:buChar char="•"/>
            </a:pPr>
            <a:endParaRPr lang="en-US" altLang="en-US" sz="1200" b="0" dirty="0">
              <a:solidFill>
                <a:schemeClr val="tx1"/>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0D795F8C-7656-6EFB-31AA-F56F667EA72D}"/>
            </a:ext>
          </a:extLst>
        </p:cNvPr>
        <p:cNvGrpSpPr/>
        <p:nvPr/>
      </p:nvGrpSpPr>
      <p:grpSpPr>
        <a:xfrm>
          <a:off x="0" y="0"/>
          <a:ext cx="0" cy="0"/>
          <a:chOff x="0" y="0"/>
          <a:chExt cx="0" cy="0"/>
        </a:xfrm>
      </p:grpSpPr>
      <p:sp>
        <p:nvSpPr>
          <p:cNvPr id="130" name="Google Shape;130;p23">
            <a:extLst>
              <a:ext uri="{FF2B5EF4-FFF2-40B4-BE49-F238E27FC236}">
                <a16:creationId xmlns:a16="http://schemas.microsoft.com/office/drawing/2014/main" id="{56821639-CD59-3111-EC15-FCABDC50D7CA}"/>
              </a:ext>
            </a:extLst>
          </p:cNvPr>
          <p:cNvSpPr txBox="1">
            <a:spLocks noGrp="1"/>
          </p:cNvSpPr>
          <p:nvPr>
            <p:ph type="body" idx="1"/>
          </p:nvPr>
        </p:nvSpPr>
        <p:spPr>
          <a:xfrm>
            <a:off x="447922" y="1445850"/>
            <a:ext cx="8696078" cy="2251800"/>
          </a:xfrm>
          <a:prstGeom prst="rect">
            <a:avLst/>
          </a:prstGeom>
        </p:spPr>
        <p:txBody>
          <a:bodyPr spcFirstLastPara="1" wrap="square" lIns="91425" tIns="45700" rIns="91425" bIns="45700" anchor="t" anchorCtr="0">
            <a:noAutofit/>
          </a:bodyPr>
          <a:lstStyle/>
          <a:p>
            <a:pPr marL="76200" indent="0" algn="just">
              <a:buNone/>
            </a:pPr>
            <a:r>
              <a:rPr lang="en-US" sz="1400" b="1" dirty="0">
                <a:solidFill>
                  <a:schemeClr val="accent6"/>
                </a:solidFill>
              </a:rPr>
              <a:t>Key Policies:</a:t>
            </a:r>
            <a:endParaRPr lang="en-US" sz="1400" dirty="0"/>
          </a:p>
          <a:p>
            <a:pPr algn="just">
              <a:buFont typeface="Arial" panose="020B0604020202020204" pitchFamily="34" charset="0"/>
              <a:buChar char="•"/>
            </a:pPr>
            <a:r>
              <a:rPr lang="en-US" sz="1400" b="1" dirty="0"/>
              <a:t>Smoke-Free Arizona Act (2007):</a:t>
            </a:r>
            <a:endParaRPr lang="en-US" sz="1400" dirty="0"/>
          </a:p>
          <a:p>
            <a:pPr marL="742950" lvl="1" indent="-285750" algn="just">
              <a:buFont typeface="Arial" panose="020B0604020202020204" pitchFamily="34" charset="0"/>
              <a:buChar char="•"/>
            </a:pPr>
            <a:r>
              <a:rPr lang="en-US" sz="1200" dirty="0"/>
              <a:t>Prohibits smoking in workplaces, restaurants, bars, and other public spaces.</a:t>
            </a:r>
          </a:p>
          <a:p>
            <a:pPr marL="742950" lvl="1" indent="-285750" algn="just">
              <a:buFont typeface="Arial" panose="020B0604020202020204" pitchFamily="34" charset="0"/>
              <a:buChar char="•"/>
            </a:pPr>
            <a:r>
              <a:rPr lang="en-US" sz="1200" dirty="0"/>
              <a:t>Reduces exposure to secondhand smoke, a major asthma trigger.</a:t>
            </a:r>
          </a:p>
          <a:p>
            <a:pPr marL="76200" indent="0" algn="just">
              <a:buNone/>
            </a:pPr>
            <a:r>
              <a:rPr lang="en-US" sz="1400" b="1" dirty="0">
                <a:solidFill>
                  <a:schemeClr val="accent6"/>
                </a:solidFill>
              </a:rPr>
              <a:t>Healthcare </a:t>
            </a:r>
            <a:r>
              <a:rPr lang="en-US" sz="1400" dirty="0">
                <a:solidFill>
                  <a:schemeClr val="accent6"/>
                </a:solidFill>
              </a:rPr>
              <a:t>Initiatives:</a:t>
            </a:r>
            <a:endParaRPr lang="en-US" sz="1400" dirty="0"/>
          </a:p>
          <a:p>
            <a:pPr algn="just">
              <a:buFont typeface="Arial" panose="020B0604020202020204" pitchFamily="34" charset="0"/>
              <a:buChar char="•"/>
            </a:pPr>
            <a:r>
              <a:rPr lang="en-US" sz="1400" b="1" dirty="0"/>
              <a:t>Access to Care for the Uninsured (2006):</a:t>
            </a:r>
            <a:endParaRPr lang="en-US" sz="1400" dirty="0"/>
          </a:p>
          <a:p>
            <a:pPr marL="742950" lvl="1" indent="-285750" algn="just">
              <a:buFont typeface="Arial" panose="020B0604020202020204" pitchFamily="34" charset="0"/>
              <a:buChar char="•"/>
            </a:pPr>
            <a:r>
              <a:rPr lang="en-US" sz="1200" dirty="0"/>
              <a:t>Ensures uninsured individuals with asthma receive quality healthcare and medications.</a:t>
            </a:r>
          </a:p>
          <a:p>
            <a:pPr marL="742950" lvl="1" indent="-285750" algn="just">
              <a:buFont typeface="Arial" panose="020B0604020202020204" pitchFamily="34" charset="0"/>
              <a:buChar char="•"/>
            </a:pPr>
            <a:r>
              <a:rPr lang="en-US" sz="1200" dirty="0"/>
              <a:t>Focuses on reducing emergency visits and hospitalizations.</a:t>
            </a:r>
          </a:p>
          <a:p>
            <a:pPr algn="just">
              <a:buFont typeface="Arial" panose="020B0604020202020204" pitchFamily="34" charset="0"/>
              <a:buChar char="•"/>
            </a:pPr>
            <a:r>
              <a:rPr lang="en-US" sz="1400" b="1" dirty="0"/>
              <a:t>Public Insurance Programs:</a:t>
            </a:r>
            <a:endParaRPr lang="en-US" sz="1400" dirty="0"/>
          </a:p>
          <a:p>
            <a:pPr marL="742950" lvl="1" indent="-285750" algn="just">
              <a:buFont typeface="Arial" panose="020B0604020202020204" pitchFamily="34" charset="0"/>
              <a:buChar char="•"/>
            </a:pPr>
            <a:r>
              <a:rPr lang="en-US" sz="1200" dirty="0"/>
              <a:t>AHCCCS and Medicare provide critical asthma care for low-income residents.</a:t>
            </a:r>
          </a:p>
          <a:p>
            <a:pPr marL="742950" lvl="1" indent="-285750" algn="just">
              <a:buFont typeface="Arial" panose="020B0604020202020204" pitchFamily="34" charset="0"/>
              <a:buChar char="•"/>
            </a:pPr>
            <a:r>
              <a:rPr lang="en-US" sz="1200" dirty="0"/>
              <a:t>Ongoing support aids effective asthma management.</a:t>
            </a:r>
          </a:p>
          <a:p>
            <a:pPr marL="457200" lvl="0" indent="-342900" algn="just" rtl="0">
              <a:spcBef>
                <a:spcPts val="480"/>
              </a:spcBef>
              <a:spcAft>
                <a:spcPts val="0"/>
              </a:spcAft>
              <a:buSzPts val="1800"/>
              <a:buChar char="-"/>
            </a:pPr>
            <a:endParaRPr sz="1100" dirty="0"/>
          </a:p>
        </p:txBody>
      </p:sp>
      <p:sp>
        <p:nvSpPr>
          <p:cNvPr id="131" name="Google Shape;131;p23">
            <a:extLst>
              <a:ext uri="{FF2B5EF4-FFF2-40B4-BE49-F238E27FC236}">
                <a16:creationId xmlns:a16="http://schemas.microsoft.com/office/drawing/2014/main" id="{06C1E5BF-D9D7-5F72-2A9B-0A9084FDE207}"/>
              </a:ext>
            </a:extLst>
          </p:cNvPr>
          <p:cNvSpPr txBox="1">
            <a:spLocks noGrp="1"/>
          </p:cNvSpPr>
          <p:nvPr>
            <p:ph type="title"/>
          </p:nvPr>
        </p:nvSpPr>
        <p:spPr>
          <a:xfrm>
            <a:off x="447922" y="369285"/>
            <a:ext cx="8197200" cy="993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Policies and Healthcare Access in Asthma Management</a:t>
            </a:r>
            <a:endParaRPr dirty="0"/>
          </a:p>
        </p:txBody>
      </p:sp>
      <p:pic>
        <p:nvPicPr>
          <p:cNvPr id="3" name="Picture 2">
            <a:extLst>
              <a:ext uri="{FF2B5EF4-FFF2-40B4-BE49-F238E27FC236}">
                <a16:creationId xmlns:a16="http://schemas.microsoft.com/office/drawing/2014/main" id="{D806287C-C92F-B814-CD96-E1F8451E556C}"/>
              </a:ext>
            </a:extLst>
          </p:cNvPr>
          <p:cNvPicPr>
            <a:picLocks noChangeAspect="1"/>
          </p:cNvPicPr>
          <p:nvPr/>
        </p:nvPicPr>
        <p:blipFill>
          <a:blip r:embed="rId3"/>
          <a:stretch>
            <a:fillRect/>
          </a:stretch>
        </p:blipFill>
        <p:spPr>
          <a:xfrm>
            <a:off x="7115164" y="926622"/>
            <a:ext cx="1885720" cy="1867026"/>
          </a:xfrm>
          <a:prstGeom prst="rect">
            <a:avLst/>
          </a:prstGeom>
        </p:spPr>
      </p:pic>
    </p:spTree>
    <p:extLst>
      <p:ext uri="{BB962C8B-B14F-4D97-AF65-F5344CB8AC3E}">
        <p14:creationId xmlns:p14="http://schemas.microsoft.com/office/powerpoint/2010/main" val="925929282"/>
      </p:ext>
    </p:extLst>
  </p:cSld>
  <p:clrMapOvr>
    <a:masterClrMapping/>
  </p:clrMapOvr>
</p:sld>
</file>

<file path=ppt/theme/theme1.xml><?xml version="1.0" encoding="utf-8"?>
<a:theme xmlns:a="http://schemas.openxmlformats.org/drawingml/2006/main" name="UW Purple">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W White">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W Gold">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900</Words>
  <Application>Microsoft Office PowerPoint</Application>
  <PresentationFormat>On-screen Show (16:9)</PresentationFormat>
  <Paragraphs>71</Paragraphs>
  <Slides>10</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Merriweather Sans</vt:lpstr>
      <vt:lpstr>Open Sans</vt:lpstr>
      <vt:lpstr>Encode Sans Black</vt:lpstr>
      <vt:lpstr>Arial</vt:lpstr>
      <vt:lpstr>Calibri</vt:lpstr>
      <vt:lpstr>UW Purple</vt:lpstr>
      <vt:lpstr>UW White</vt:lpstr>
      <vt:lpstr>UW Gold</vt:lpstr>
      <vt:lpstr>Understanding Wildfire Impact on Glendale</vt:lpstr>
      <vt:lpstr>Background - The Rising Threat of Wildfires</vt:lpstr>
      <vt:lpstr>Wildfire Distribution Relative to Glendale</vt:lpstr>
      <vt:lpstr>Introducing the Smoke Impact Score</vt:lpstr>
      <vt:lpstr>Smoke Impact Score vs. Air Quality Index</vt:lpstr>
      <vt:lpstr>Extension Plan - Linking to Health Outcomes</vt:lpstr>
      <vt:lpstr>Analysis of Asthma Hospitalizations Over Time</vt:lpstr>
      <vt:lpstr>Policies leading to reduce wildfire and suggestions</vt:lpstr>
      <vt:lpstr>Policies and Healthcare Access in Asthma Management</vt:lpstr>
      <vt:lpstr>Research Conclusions and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Priyam</dc:creator>
  <cp:lastModifiedBy>Priyam</cp:lastModifiedBy>
  <cp:revision>5</cp:revision>
  <dcterms:modified xsi:type="dcterms:W3CDTF">2024-11-26T07:08:09Z</dcterms:modified>
</cp:coreProperties>
</file>